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7"/>
  </p:notesMasterIdLst>
  <p:handoutMasterIdLst>
    <p:handoutMasterId r:id="rId78"/>
  </p:handoutMasterIdLst>
  <p:sldIdLst>
    <p:sldId id="1143" r:id="rId2"/>
    <p:sldId id="1226" r:id="rId3"/>
    <p:sldId id="1621" r:id="rId4"/>
    <p:sldId id="984" r:id="rId5"/>
    <p:sldId id="1504" r:id="rId6"/>
    <p:sldId id="1505" r:id="rId7"/>
    <p:sldId id="1506" r:id="rId8"/>
    <p:sldId id="1507" r:id="rId9"/>
    <p:sldId id="1604" r:id="rId10"/>
    <p:sldId id="1605" r:id="rId11"/>
    <p:sldId id="1606" r:id="rId12"/>
    <p:sldId id="1607" r:id="rId13"/>
    <p:sldId id="1622" r:id="rId14"/>
    <p:sldId id="1508" r:id="rId15"/>
    <p:sldId id="1554" r:id="rId16"/>
    <p:sldId id="1553" r:id="rId17"/>
    <p:sldId id="1510" r:id="rId18"/>
    <p:sldId id="1623" r:id="rId19"/>
    <p:sldId id="1555" r:id="rId20"/>
    <p:sldId id="1556" r:id="rId21"/>
    <p:sldId id="1511" r:id="rId22"/>
    <p:sldId id="1558" r:id="rId23"/>
    <p:sldId id="1561" r:id="rId24"/>
    <p:sldId id="1624" r:id="rId25"/>
    <p:sldId id="1625" r:id="rId26"/>
    <p:sldId id="1596" r:id="rId27"/>
    <p:sldId id="1626" r:id="rId28"/>
    <p:sldId id="1627" r:id="rId29"/>
    <p:sldId id="1594" r:id="rId30"/>
    <p:sldId id="1592" r:id="rId31"/>
    <p:sldId id="1563" r:id="rId32"/>
    <p:sldId id="1562" r:id="rId33"/>
    <p:sldId id="1597" r:id="rId34"/>
    <p:sldId id="1603" r:id="rId35"/>
    <p:sldId id="1602" r:id="rId36"/>
    <p:sldId id="1598" r:id="rId37"/>
    <p:sldId id="1599" r:id="rId38"/>
    <p:sldId id="1600" r:id="rId39"/>
    <p:sldId id="1566" r:id="rId40"/>
    <p:sldId id="1568" r:id="rId41"/>
    <p:sldId id="1565" r:id="rId42"/>
    <p:sldId id="1570" r:id="rId43"/>
    <p:sldId id="1569" r:id="rId44"/>
    <p:sldId id="1571" r:id="rId45"/>
    <p:sldId id="1572" r:id="rId46"/>
    <p:sldId id="1628" r:id="rId47"/>
    <p:sldId id="1609" r:id="rId48"/>
    <p:sldId id="1610" r:id="rId49"/>
    <p:sldId id="1611" r:id="rId50"/>
    <p:sldId id="1612" r:id="rId51"/>
    <p:sldId id="1613" r:id="rId52"/>
    <p:sldId id="1614" r:id="rId53"/>
    <p:sldId id="1615" r:id="rId54"/>
    <p:sldId id="1608" r:id="rId55"/>
    <p:sldId id="1629" r:id="rId56"/>
    <p:sldId id="1616" r:id="rId57"/>
    <p:sldId id="1630" r:id="rId58"/>
    <p:sldId id="1575" r:id="rId59"/>
    <p:sldId id="1576" r:id="rId60"/>
    <p:sldId id="1631" r:id="rId61"/>
    <p:sldId id="1618" r:id="rId62"/>
    <p:sldId id="1619" r:id="rId63"/>
    <p:sldId id="1620" r:id="rId64"/>
    <p:sldId id="1578" r:id="rId65"/>
    <p:sldId id="1579" r:id="rId66"/>
    <p:sldId id="1581" r:id="rId67"/>
    <p:sldId id="1582" r:id="rId68"/>
    <p:sldId id="1583" r:id="rId69"/>
    <p:sldId id="1584" r:id="rId70"/>
    <p:sldId id="1586" r:id="rId71"/>
    <p:sldId id="1587" r:id="rId72"/>
    <p:sldId id="1588" r:id="rId73"/>
    <p:sldId id="1589" r:id="rId74"/>
    <p:sldId id="1590" r:id="rId75"/>
    <p:sldId id="1552" r:id="rId76"/>
  </p:sldIdLst>
  <p:sldSz cx="9144000" cy="6858000" type="screen4x3"/>
  <p:notesSz cx="6858000" cy="9144000"/>
  <p:custDataLst>
    <p:tags r:id="rId79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 userDrawn="1">
          <p15:clr>
            <a:srgbClr val="A4A3A4"/>
          </p15:clr>
        </p15:guide>
        <p15:guide id="2" pos="288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C00FF"/>
    <a:srgbClr val="FF00FF"/>
    <a:srgbClr val="0000CC"/>
    <a:srgbClr val="00FFFF"/>
    <a:srgbClr val="FFCCFF"/>
    <a:srgbClr val="DDDDDD"/>
    <a:srgbClr val="66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1141" autoAdjust="0"/>
  </p:normalViewPr>
  <p:slideViewPr>
    <p:cSldViewPr showGuides="1">
      <p:cViewPr varScale="1">
        <p:scale>
          <a:sx n="109" d="100"/>
          <a:sy n="109" d="100"/>
        </p:scale>
        <p:origin x="1626" y="108"/>
      </p:cViewPr>
      <p:guideLst>
        <p:guide orient="horz" pos="2156"/>
        <p:guide pos="2887"/>
      </p:guideLst>
    </p:cSldViewPr>
  </p:slideViewPr>
  <p:outlineViewPr>
    <p:cViewPr>
      <p:scale>
        <a:sx n="33" d="100"/>
        <a:sy n="33" d="100"/>
      </p:scale>
      <p:origin x="0" y="7344"/>
    </p:cViewPr>
  </p:outlineViewPr>
  <p:notesTextViewPr>
    <p:cViewPr>
      <p:scale>
        <a:sx n="66" d="100"/>
        <a:sy n="66" d="100"/>
      </p:scale>
      <p:origin x="0" y="0"/>
    </p:cViewPr>
  </p:notesTextViewPr>
  <p:sorterViewPr showFormatting="0"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286D964-868D-46A2-B844-76BE14E7A386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2023/12/25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>
              <a:buNone/>
            </a:pPr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  <a:t>‹#›</a:t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3856372-03FC-4FB5-AF7B-18351430E03C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2023/12/25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>
              <a:buNone/>
            </a:pPr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  <a:t>‹#›</a:t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5603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5604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1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11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1766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12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927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13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14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15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6838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16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5526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17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18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9170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19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9170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20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903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7651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7652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21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22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8643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23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64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24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5638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25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3724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26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461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27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9580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28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931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29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3724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30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958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4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31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931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32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4072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33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7147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34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4050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35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7146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36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6856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37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7128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38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9320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39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7012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40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153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5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41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7557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42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3164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43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9152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44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1842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45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2794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46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360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47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0932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48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1089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49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0786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50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806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6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51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85414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52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6896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53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1132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54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4640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55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7480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56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5033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57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1279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58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00454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59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51000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60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004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7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61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87105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62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64202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63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99897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64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03901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65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89252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66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94373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67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2011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68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93589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69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61468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70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3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8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71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83239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72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7730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73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62157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74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54395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75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9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086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marL="228600" lvl="0" indent="-22860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10</a:t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681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页脚占位符 2"/>
          <p:cNvSpPr txBox="1">
            <a:spLocks noChangeArrowheads="1"/>
          </p:cNvSpPr>
          <p:nvPr/>
        </p:nvSpPr>
        <p:spPr bwMode="auto">
          <a:xfrm>
            <a:off x="7143750" y="6429375"/>
            <a:ext cx="159067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 algn="r" eaLnBrk="1" hangingPunct="1"/>
            <a:fld id="{9A0DB2DC-4C9A-4742-B13C-FB6460FD3503}" type="slidenum"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>‹#›</a:t>
            </a:fld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/45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051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36613"/>
            <a:ext cx="7615238" cy="98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2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57938"/>
            <a:ext cx="9144000" cy="460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标题 1"/>
          <p:cNvSpPr txBox="1"/>
          <p:nvPr/>
        </p:nvSpPr>
        <p:spPr bwMode="auto">
          <a:xfrm>
            <a:off x="1357313" y="142875"/>
            <a:ext cx="5357813" cy="64293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eaLnBrk="0" hangingPunct="0">
              <a:defRPr b="1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TextBox 2"/>
          <p:cNvSpPr txBox="1">
            <a:spLocks noChangeArrowheads="1"/>
          </p:cNvSpPr>
          <p:nvPr/>
        </p:nvSpPr>
        <p:spPr bwMode="auto">
          <a:xfrm>
            <a:off x="1285875" y="211138"/>
            <a:ext cx="5429250" cy="584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标题 1"/>
          <p:cNvSpPr txBox="1"/>
          <p:nvPr/>
        </p:nvSpPr>
        <p:spPr bwMode="auto">
          <a:xfrm>
            <a:off x="1357313" y="142875"/>
            <a:ext cx="5357813" cy="64293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eaLnBrk="0" hangingPunct="0">
              <a:defRPr b="1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056" name="图片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9388" y="57150"/>
            <a:ext cx="2222500" cy="7127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7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15238" y="80963"/>
            <a:ext cx="1392237" cy="831850"/>
          </a:xfrm>
          <a:prstGeom prst="rect">
            <a:avLst/>
          </a:prstGeom>
          <a:noFill/>
          <a:ln w="9525">
            <a:noFill/>
          </a:ln>
          <a:effectLst>
            <a:prstShdw prst="shdw17" dist="17961" dir="2699999">
              <a:srgbClr val="2F4D71"/>
            </a:prstShdw>
          </a:effectLst>
        </p:spPr>
      </p:pic>
      <p:sp>
        <p:nvSpPr>
          <p:cNvPr id="19" name="日期占位符 1"/>
          <p:cNvSpPr>
            <a:spLocks noGrp="1"/>
          </p:cNvSpPr>
          <p:nvPr>
            <p:ph type="dt" sz="half" idx="2"/>
          </p:nvPr>
        </p:nvSpPr>
        <p:spPr>
          <a:xfrm>
            <a:off x="500063" y="6448425"/>
            <a:ext cx="1376363" cy="365125"/>
          </a:xfrm>
          <a:prstGeom prst="rect">
            <a:avLst/>
          </a:prstGeom>
        </p:spPr>
        <p:txBody>
          <a:bodyPr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1A9D9CE-3D87-4893-B971-1A10615CCFD0}" type="datetime1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2023/12/25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" name="日期占位符 1"/>
          <p:cNvSpPr txBox="1"/>
          <p:nvPr userDrawn="1"/>
        </p:nvSpPr>
        <p:spPr>
          <a:xfrm>
            <a:off x="3671986" y="6429374"/>
            <a:ext cx="1800027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kern="1200" baseline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微机系统与接口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7" name="页脚占位符 2"/>
          <p:cNvSpPr txBox="1">
            <a:spLocks noChangeArrowheads="1"/>
          </p:cNvSpPr>
          <p:nvPr/>
        </p:nvSpPr>
        <p:spPr bwMode="auto">
          <a:xfrm>
            <a:off x="7143750" y="6429375"/>
            <a:ext cx="159067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 algn="r" eaLnBrk="1" hangingPunct="1"/>
            <a:fld id="{9A0DB2DC-4C9A-4742-B13C-FB6460FD3503}" type="slidenum">
              <a:rPr lang="zh-CN" altLang="en-US">
                <a:solidFill>
                  <a:srgbClr val="000000"/>
                </a:solidFill>
                <a:latin typeface="Times New Roman" panose="02020603050405020304" pitchFamily="18" charset="0"/>
              </a:rPr>
              <a:t>‹#›</a:t>
            </a:fld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/45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028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3438"/>
            <a:ext cx="7596188" cy="98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9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57938"/>
            <a:ext cx="9144000" cy="460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2" name="标题 1"/>
          <p:cNvSpPr txBox="1"/>
          <p:nvPr/>
        </p:nvSpPr>
        <p:spPr bwMode="auto">
          <a:xfrm>
            <a:off x="1357313" y="142875"/>
            <a:ext cx="5357813" cy="64293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eaLnBrk="0" hangingPunct="0">
              <a:defRPr b="1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日期占位符 1"/>
          <p:cNvSpPr>
            <a:spLocks noGrp="1"/>
          </p:cNvSpPr>
          <p:nvPr>
            <p:ph type="dt" sz="half" idx="2"/>
          </p:nvPr>
        </p:nvSpPr>
        <p:spPr>
          <a:xfrm>
            <a:off x="500063" y="6429375"/>
            <a:ext cx="1376363" cy="365125"/>
          </a:xfrm>
          <a:prstGeom prst="rect">
            <a:avLst/>
          </a:prstGeom>
        </p:spPr>
        <p:txBody>
          <a:bodyPr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FEAB7D-E263-4EA8-AA08-FC3555D4611D}" type="datetime1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2023/12/25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88" y="57150"/>
            <a:ext cx="2222500" cy="7127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3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6188" y="90488"/>
            <a:ext cx="1392237" cy="833437"/>
          </a:xfrm>
          <a:prstGeom prst="rect">
            <a:avLst/>
          </a:prstGeom>
          <a:noFill/>
          <a:ln w="9525">
            <a:noFill/>
          </a:ln>
          <a:effectLst>
            <a:prstShdw prst="shdw17" dist="17961" dir="2699999">
              <a:srgbClr val="2F4D71"/>
            </a:prstShdw>
          </a:effectLst>
        </p:spPr>
      </p:pic>
      <p:sp>
        <p:nvSpPr>
          <p:cNvPr id="10" name="日期占位符 1"/>
          <p:cNvSpPr txBox="1"/>
          <p:nvPr userDrawn="1"/>
        </p:nvSpPr>
        <p:spPr>
          <a:xfrm>
            <a:off x="3563888" y="6429374"/>
            <a:ext cx="1800027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kern="1200" baseline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1800" b="0" i="0" u="none" kern="1200" baseline="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微机系统与接口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日期占位符 2"/>
          <p:cNvSpPr txBox="1">
            <a:spLocks noGrp="1"/>
          </p:cNvSpPr>
          <p:nvPr/>
        </p:nvSpPr>
        <p:spPr>
          <a:xfrm>
            <a:off x="500063" y="6429375"/>
            <a:ext cx="1376362" cy="3651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fld id="{BB962C8B-B14F-4D97-AF65-F5344CB8AC3E}" type="datetime1"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2023/12/25</a:t>
            </a:fld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075" name="Rectangle 2"/>
          <p:cNvSpPr/>
          <p:nvPr/>
        </p:nvSpPr>
        <p:spPr>
          <a:xfrm>
            <a:off x="0" y="1628775"/>
            <a:ext cx="9144000" cy="18002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 defTabSz="914400">
              <a:lnSpc>
                <a:spcPct val="125000"/>
              </a:lnSpc>
              <a:tabLst>
                <a:tab pos="5139055" algn="l"/>
              </a:tabLst>
            </a:pPr>
            <a:r>
              <a:rPr lang="zh-CN" altLang="en-US" sz="4800" b="1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微机系统与接口</a:t>
            </a:r>
            <a:endParaRPr lang="en-US" altLang="zh-CN" sz="4800" b="1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 defTabSz="914400">
              <a:lnSpc>
                <a:spcPct val="125000"/>
              </a:lnSpc>
              <a:tabLst>
                <a:tab pos="5139055" algn="l"/>
              </a:tabLst>
            </a:pPr>
            <a:r>
              <a:rPr lang="en-US" altLang="zh-CN" sz="4800" b="1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4800" b="1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通用定时器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200" b="1" dirty="0">
              <a:solidFill>
                <a:srgbClr val="4F6228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6149" name="组合 21"/>
          <p:cNvGrpSpPr/>
          <p:nvPr/>
        </p:nvGrpSpPr>
        <p:grpSpPr>
          <a:xfrm>
            <a:off x="274638" y="950879"/>
            <a:ext cx="6600825" cy="521725"/>
            <a:chOff x="558800" y="1538934"/>
            <a:chExt cx="6601618" cy="523377"/>
          </a:xfrm>
        </p:grpSpPr>
        <p:sp>
          <p:nvSpPr>
            <p:cNvPr id="6150" name="AutoShape 5"/>
            <p:cNvSpPr/>
            <p:nvPr/>
          </p:nvSpPr>
          <p:spPr>
            <a:xfrm>
              <a:off x="593725" y="1546225"/>
              <a:ext cx="6086475" cy="50006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399FF">
                    <a:alpha val="49001"/>
                  </a:srgbClr>
                </a:gs>
                <a:gs pos="100000">
                  <a:srgbClr val="FEFDF3"/>
                </a:gs>
              </a:gsLst>
              <a:lin ang="0" scaled="1"/>
              <a:tileRect/>
            </a:gradFill>
            <a:ln w="38100">
              <a:noFill/>
            </a:ln>
          </p:spPr>
          <p:txBody>
            <a:bodyPr wrap="none" anchor="ctr" anchorCtr="0"/>
            <a:lstStyle/>
            <a:p>
              <a:pPr algn="r" eaLnBrk="0" hangingPunct="0"/>
              <a:endParaRPr lang="zh-CN" altLang="zh-CN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1" name="Rectangle 101"/>
            <p:cNvSpPr/>
            <p:nvPr/>
          </p:nvSpPr>
          <p:spPr>
            <a:xfrm>
              <a:off x="1062038" y="1566865"/>
              <a:ext cx="6098380" cy="4631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定时器基础</a:t>
              </a:r>
            </a:p>
          </p:txBody>
        </p:sp>
        <p:sp>
          <p:nvSpPr>
            <p:cNvPr id="6152" name="Oval 222"/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3399FF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3" name="Oval 223"/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4" name="Oval 224"/>
            <p:cNvSpPr>
              <a:spLocks noChangeAspect="1"/>
            </p:cNvSpPr>
            <p:nvPr/>
          </p:nvSpPr>
          <p:spPr>
            <a:xfrm>
              <a:off x="592138" y="1538934"/>
              <a:ext cx="433387" cy="520995"/>
            </a:xfrm>
            <a:prstGeom prst="ellipse">
              <a:avLst/>
            </a:prstGeom>
            <a:gradFill rotWithShape="1">
              <a:gsLst>
                <a:gs pos="0">
                  <a:srgbClr val="1C538A"/>
                </a:gs>
                <a:gs pos="50000">
                  <a:srgbClr val="3399FF"/>
                </a:gs>
                <a:gs pos="100000">
                  <a:srgbClr val="1C538A"/>
                </a:gs>
              </a:gsLst>
              <a:lin ang="189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5" name="Oval 225"/>
            <p:cNvSpPr>
              <a:spLocks noChangeAspect="1"/>
            </p:cNvSpPr>
            <p:nvPr/>
          </p:nvSpPr>
          <p:spPr>
            <a:xfrm>
              <a:off x="588963" y="1541316"/>
              <a:ext cx="434975" cy="520995"/>
            </a:xfrm>
            <a:prstGeom prst="ellipse">
              <a:avLst/>
            </a:prstGeom>
            <a:gradFill rotWithShape="1">
              <a:gsLst>
                <a:gs pos="0">
                  <a:srgbClr val="2061A2"/>
                </a:gs>
                <a:gs pos="100000">
                  <a:srgbClr val="3399FF">
                    <a:alpha val="0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6" name="Oval 226"/>
            <p:cNvSpPr>
              <a:spLocks noChangeAspect="1"/>
            </p:cNvSpPr>
            <p:nvPr/>
          </p:nvSpPr>
          <p:spPr>
            <a:xfrm>
              <a:off x="614363" y="1538934"/>
              <a:ext cx="390525" cy="520995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7" name="Text Box 227"/>
            <p:cNvSpPr txBox="1"/>
            <p:nvPr/>
          </p:nvSpPr>
          <p:spPr>
            <a:xfrm>
              <a:off x="631825" y="1609725"/>
              <a:ext cx="360363" cy="4013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1</a:t>
              </a:r>
            </a:p>
          </p:txBody>
        </p:sp>
      </p:grpSp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276079" y="1482158"/>
            <a:ext cx="8617842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lnSpc>
                <a:spcPts val="3000"/>
              </a:lnSpc>
              <a:buClr>
                <a:srgbClr val="0070C0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基本定时器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结构框图</a:t>
            </a:r>
            <a:endParaRPr lang="en-US" altLang="zh-CN" sz="2000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  <a:sym typeface="+mn-lt"/>
            </a:endParaRPr>
          </a:p>
          <a:p>
            <a:pPr marL="342900" lvl="0" indent="-342900">
              <a:lnSpc>
                <a:spcPts val="3000"/>
              </a:lnSpc>
              <a:buClr>
                <a:srgbClr val="0070C0"/>
              </a:buClr>
              <a:buFont typeface="Wingdings" panose="05000000000000000000" pitchFamily="2" charset="2"/>
              <a:buChar char="Ø"/>
              <a:defRPr/>
            </a:pPr>
            <a:endParaRPr lang="zh-CN" altLang="en-US" sz="2000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1649541"/>
            <a:ext cx="5518596" cy="260381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21950" y="2501148"/>
            <a:ext cx="525816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基本定时器几乎没有任何对外输入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/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输出，常用做时基，实现最基本的定时计数功能。主要特性：</a:t>
            </a:r>
            <a:endParaRPr lang="en-US" altLang="zh-CN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32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位向上计数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自动重载计数器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；</a:t>
            </a:r>
            <a:endParaRPr lang="en-US" altLang="zh-CN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32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位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可编程预分频器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，支持实时调整时钟分频；</a:t>
            </a:r>
            <a:endParaRPr lang="en-US" altLang="zh-CN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ADC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定时触发功能；计数器溢出时产生中断； </a:t>
            </a:r>
            <a:endParaRPr lang="en-US" altLang="zh-CN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最基本的三个寄存器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:</a:t>
            </a:r>
          </a:p>
          <a:p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计数器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BSTIM_CNT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endParaRPr lang="en-US" altLang="zh-CN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预分频寄存器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BSTIM_PSC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endParaRPr lang="en-US" altLang="zh-CN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自动重装载寄存器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BSTIM_ARR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921454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200" b="1" dirty="0">
              <a:solidFill>
                <a:srgbClr val="4F6228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6149" name="组合 21"/>
          <p:cNvGrpSpPr/>
          <p:nvPr/>
        </p:nvGrpSpPr>
        <p:grpSpPr>
          <a:xfrm>
            <a:off x="274638" y="950879"/>
            <a:ext cx="6600825" cy="521725"/>
            <a:chOff x="558800" y="1538934"/>
            <a:chExt cx="6601618" cy="523377"/>
          </a:xfrm>
        </p:grpSpPr>
        <p:sp>
          <p:nvSpPr>
            <p:cNvPr id="6150" name="AutoShape 5"/>
            <p:cNvSpPr/>
            <p:nvPr/>
          </p:nvSpPr>
          <p:spPr>
            <a:xfrm>
              <a:off x="593725" y="1546225"/>
              <a:ext cx="6086475" cy="50006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399FF">
                    <a:alpha val="49001"/>
                  </a:srgbClr>
                </a:gs>
                <a:gs pos="100000">
                  <a:srgbClr val="FEFDF3"/>
                </a:gs>
              </a:gsLst>
              <a:lin ang="0" scaled="1"/>
              <a:tileRect/>
            </a:gradFill>
            <a:ln w="38100">
              <a:noFill/>
            </a:ln>
          </p:spPr>
          <p:txBody>
            <a:bodyPr wrap="none" anchor="ctr" anchorCtr="0"/>
            <a:lstStyle/>
            <a:p>
              <a:pPr algn="r" eaLnBrk="0" hangingPunct="0"/>
              <a:endParaRPr lang="zh-CN" altLang="zh-CN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1" name="Rectangle 101"/>
            <p:cNvSpPr/>
            <p:nvPr/>
          </p:nvSpPr>
          <p:spPr>
            <a:xfrm>
              <a:off x="1062038" y="1566865"/>
              <a:ext cx="6098380" cy="4631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定时器基础</a:t>
              </a:r>
            </a:p>
          </p:txBody>
        </p:sp>
        <p:sp>
          <p:nvSpPr>
            <p:cNvPr id="6152" name="Oval 222"/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3399FF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3" name="Oval 223"/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4" name="Oval 224"/>
            <p:cNvSpPr>
              <a:spLocks noChangeAspect="1"/>
            </p:cNvSpPr>
            <p:nvPr/>
          </p:nvSpPr>
          <p:spPr>
            <a:xfrm>
              <a:off x="592138" y="1538934"/>
              <a:ext cx="433387" cy="520995"/>
            </a:xfrm>
            <a:prstGeom prst="ellipse">
              <a:avLst/>
            </a:prstGeom>
            <a:gradFill rotWithShape="1">
              <a:gsLst>
                <a:gs pos="0">
                  <a:srgbClr val="1C538A"/>
                </a:gs>
                <a:gs pos="50000">
                  <a:srgbClr val="3399FF"/>
                </a:gs>
                <a:gs pos="100000">
                  <a:srgbClr val="1C538A"/>
                </a:gs>
              </a:gsLst>
              <a:lin ang="189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5" name="Oval 225"/>
            <p:cNvSpPr>
              <a:spLocks noChangeAspect="1"/>
            </p:cNvSpPr>
            <p:nvPr/>
          </p:nvSpPr>
          <p:spPr>
            <a:xfrm>
              <a:off x="588963" y="1541316"/>
              <a:ext cx="434975" cy="520995"/>
            </a:xfrm>
            <a:prstGeom prst="ellipse">
              <a:avLst/>
            </a:prstGeom>
            <a:gradFill rotWithShape="1">
              <a:gsLst>
                <a:gs pos="0">
                  <a:srgbClr val="2061A2"/>
                </a:gs>
                <a:gs pos="100000">
                  <a:srgbClr val="3399FF">
                    <a:alpha val="0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6" name="Oval 226"/>
            <p:cNvSpPr>
              <a:spLocks noChangeAspect="1"/>
            </p:cNvSpPr>
            <p:nvPr/>
          </p:nvSpPr>
          <p:spPr>
            <a:xfrm>
              <a:off x="614363" y="1538934"/>
              <a:ext cx="390525" cy="520995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7" name="Text Box 227"/>
            <p:cNvSpPr txBox="1"/>
            <p:nvPr/>
          </p:nvSpPr>
          <p:spPr>
            <a:xfrm>
              <a:off x="631825" y="1609725"/>
              <a:ext cx="360363" cy="4013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1</a:t>
              </a:r>
            </a:p>
          </p:txBody>
        </p:sp>
      </p:grpSp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276079" y="1482158"/>
            <a:ext cx="8617842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lnSpc>
                <a:spcPts val="3000"/>
              </a:lnSpc>
              <a:buClr>
                <a:srgbClr val="0070C0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通用定时器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结构框图</a:t>
            </a:r>
            <a:endParaRPr lang="en-US" altLang="zh-CN" sz="2000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  <a:sym typeface="+mn-lt"/>
            </a:endParaRPr>
          </a:p>
          <a:p>
            <a:pPr marL="342900" lvl="0" indent="-342900">
              <a:lnSpc>
                <a:spcPts val="3000"/>
              </a:lnSpc>
              <a:buClr>
                <a:srgbClr val="0070C0"/>
              </a:buClr>
              <a:buFont typeface="Wingdings" panose="05000000000000000000" pitchFamily="2" charset="2"/>
              <a:buChar char="Ø"/>
              <a:defRPr/>
            </a:pPr>
            <a:endParaRPr lang="zh-CN" altLang="en-US" sz="2000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  <a:sym typeface="+mn-lt"/>
            </a:endParaRPr>
          </a:p>
        </p:txBody>
      </p:sp>
      <p:pic>
        <p:nvPicPr>
          <p:cNvPr id="11266" name="Picture 2" descr="https://img-blog.csdnimg.cn/ec46ad83a4964ea19344dd038ee13a0d.png?x-oss-process=image/watermark,type_d3F5LXplbmhlaQ,shadow_50,text_Q1NETiBAfklOU0lTVH4=,size_20,color_FFFFFF,t_70,g_se,x_16#pic_cen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20" y="1913045"/>
            <a:ext cx="6696744" cy="443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5076056" y="1636408"/>
            <a:ext cx="406794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主要特性：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16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位向上、向下、中心计数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自动重载计数器</a:t>
            </a:r>
            <a:endParaRPr lang="en-US" altLang="zh-CN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16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位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可编程预分频器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，支持实时调整计数时钟分频</a:t>
            </a:r>
            <a:endParaRPr lang="en-US" altLang="zh-CN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具有灵活的时钟源选择</a:t>
            </a:r>
            <a:endParaRPr lang="en-US" altLang="zh-CN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个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独立通道可用于输入捕获、输出比较、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PWM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、单脉冲输出</a:t>
            </a:r>
          </a:p>
        </p:txBody>
      </p:sp>
    </p:spTree>
    <p:extLst>
      <p:ext uri="{BB962C8B-B14F-4D97-AF65-F5344CB8AC3E}">
        <p14:creationId xmlns:p14="http://schemas.microsoft.com/office/powerpoint/2010/main" val="3773416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img-blog.csdnimg.cn/9cbbde5fd2d44015bd9d1c587a253656.png?x-oss-process=image/watermark,type_d3F5LXplbmhlaQ,shadow_50,text_Q1NETiBAfklOU0lTVH4=,size_20,color_FFFFFF,t_70,g_se,x_16#pic_cen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90" y="1913045"/>
            <a:ext cx="5842144" cy="446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47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200" b="1" dirty="0">
              <a:solidFill>
                <a:srgbClr val="4F6228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6149" name="组合 21"/>
          <p:cNvGrpSpPr/>
          <p:nvPr/>
        </p:nvGrpSpPr>
        <p:grpSpPr>
          <a:xfrm>
            <a:off x="274638" y="950879"/>
            <a:ext cx="6600825" cy="521725"/>
            <a:chOff x="558800" y="1538934"/>
            <a:chExt cx="6601618" cy="523377"/>
          </a:xfrm>
        </p:grpSpPr>
        <p:sp>
          <p:nvSpPr>
            <p:cNvPr id="6150" name="AutoShape 5"/>
            <p:cNvSpPr/>
            <p:nvPr/>
          </p:nvSpPr>
          <p:spPr>
            <a:xfrm>
              <a:off x="593725" y="1546225"/>
              <a:ext cx="6086475" cy="50006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399FF">
                    <a:alpha val="49001"/>
                  </a:srgbClr>
                </a:gs>
                <a:gs pos="100000">
                  <a:srgbClr val="FEFDF3"/>
                </a:gs>
              </a:gsLst>
              <a:lin ang="0" scaled="1"/>
              <a:tileRect/>
            </a:gradFill>
            <a:ln w="38100">
              <a:noFill/>
            </a:ln>
          </p:spPr>
          <p:txBody>
            <a:bodyPr wrap="none" anchor="ctr" anchorCtr="0"/>
            <a:lstStyle/>
            <a:p>
              <a:pPr algn="r" eaLnBrk="0" hangingPunct="0"/>
              <a:endParaRPr lang="zh-CN" altLang="zh-CN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1" name="Rectangle 101"/>
            <p:cNvSpPr/>
            <p:nvPr/>
          </p:nvSpPr>
          <p:spPr>
            <a:xfrm>
              <a:off x="1062038" y="1566865"/>
              <a:ext cx="6098380" cy="4631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定时器基础</a:t>
              </a:r>
            </a:p>
          </p:txBody>
        </p:sp>
        <p:sp>
          <p:nvSpPr>
            <p:cNvPr id="6152" name="Oval 222"/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3399FF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3" name="Oval 223"/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4" name="Oval 224"/>
            <p:cNvSpPr>
              <a:spLocks noChangeAspect="1"/>
            </p:cNvSpPr>
            <p:nvPr/>
          </p:nvSpPr>
          <p:spPr>
            <a:xfrm>
              <a:off x="592138" y="1538934"/>
              <a:ext cx="433387" cy="520995"/>
            </a:xfrm>
            <a:prstGeom prst="ellipse">
              <a:avLst/>
            </a:prstGeom>
            <a:gradFill rotWithShape="1">
              <a:gsLst>
                <a:gs pos="0">
                  <a:srgbClr val="1C538A"/>
                </a:gs>
                <a:gs pos="50000">
                  <a:srgbClr val="3399FF"/>
                </a:gs>
                <a:gs pos="100000">
                  <a:srgbClr val="1C538A"/>
                </a:gs>
              </a:gsLst>
              <a:lin ang="189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5" name="Oval 225"/>
            <p:cNvSpPr>
              <a:spLocks noChangeAspect="1"/>
            </p:cNvSpPr>
            <p:nvPr/>
          </p:nvSpPr>
          <p:spPr>
            <a:xfrm>
              <a:off x="588963" y="1541316"/>
              <a:ext cx="434975" cy="520995"/>
            </a:xfrm>
            <a:prstGeom prst="ellipse">
              <a:avLst/>
            </a:prstGeom>
            <a:gradFill rotWithShape="1">
              <a:gsLst>
                <a:gs pos="0">
                  <a:srgbClr val="2061A2"/>
                </a:gs>
                <a:gs pos="100000">
                  <a:srgbClr val="3399FF">
                    <a:alpha val="0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6" name="Oval 226"/>
            <p:cNvSpPr>
              <a:spLocks noChangeAspect="1"/>
            </p:cNvSpPr>
            <p:nvPr/>
          </p:nvSpPr>
          <p:spPr>
            <a:xfrm>
              <a:off x="614363" y="1538934"/>
              <a:ext cx="390525" cy="520995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7" name="Text Box 227"/>
            <p:cNvSpPr txBox="1"/>
            <p:nvPr/>
          </p:nvSpPr>
          <p:spPr>
            <a:xfrm>
              <a:off x="631825" y="1609725"/>
              <a:ext cx="360363" cy="4013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1</a:t>
              </a:r>
            </a:p>
          </p:txBody>
        </p:sp>
      </p:grpSp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276079" y="1482158"/>
            <a:ext cx="8617842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lnSpc>
                <a:spcPts val="3000"/>
              </a:lnSpc>
              <a:buClr>
                <a:srgbClr val="0070C0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高级定时器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结构框图</a:t>
            </a:r>
            <a:endParaRPr lang="en-US" altLang="zh-CN" sz="2000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  <a:sym typeface="+mn-lt"/>
            </a:endParaRPr>
          </a:p>
          <a:p>
            <a:pPr marL="342900" lvl="0" indent="-342900">
              <a:lnSpc>
                <a:spcPts val="3000"/>
              </a:lnSpc>
              <a:buClr>
                <a:srgbClr val="0070C0"/>
              </a:buClr>
              <a:buFont typeface="Wingdings" panose="05000000000000000000" pitchFamily="2" charset="2"/>
              <a:buChar char="Ø"/>
              <a:defRPr/>
            </a:pPr>
            <a:endParaRPr lang="zh-CN" altLang="en-US" sz="2000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283968" y="1585484"/>
            <a:ext cx="468052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除了具备通用定时器的所有特性外，还具有以下特性：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4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可编程死区插入的互补输出；</a:t>
            </a:r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具备独立工作时钟，最高工作频率可达</a:t>
            </a:r>
            <a:r>
              <a:rPr lang="en-US" altLang="zh-CN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120MHz</a:t>
            </a:r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重复计数器，支持定时器多个循环后更新状态</a:t>
            </a:r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两路刹车引脚输入、比较器刹车、</a:t>
            </a:r>
            <a:r>
              <a:rPr lang="en-US" altLang="zh-CN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SVD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刹车</a:t>
            </a:r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支持增量正交编码器和霍尔传感器</a:t>
            </a:r>
          </a:p>
        </p:txBody>
      </p:sp>
    </p:spTree>
    <p:extLst>
      <p:ext uri="{BB962C8B-B14F-4D97-AF65-F5344CB8AC3E}">
        <p14:creationId xmlns:p14="http://schemas.microsoft.com/office/powerpoint/2010/main" val="1204954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200" b="1" dirty="0">
              <a:solidFill>
                <a:srgbClr val="4F6228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6149" name="组合 21"/>
          <p:cNvGrpSpPr/>
          <p:nvPr/>
        </p:nvGrpSpPr>
        <p:grpSpPr>
          <a:xfrm>
            <a:off x="274638" y="1118272"/>
            <a:ext cx="6600825" cy="521725"/>
            <a:chOff x="558800" y="1538934"/>
            <a:chExt cx="6601618" cy="523377"/>
          </a:xfrm>
        </p:grpSpPr>
        <p:sp>
          <p:nvSpPr>
            <p:cNvPr id="6150" name="AutoShape 5"/>
            <p:cNvSpPr/>
            <p:nvPr/>
          </p:nvSpPr>
          <p:spPr>
            <a:xfrm>
              <a:off x="593725" y="1546225"/>
              <a:ext cx="6086475" cy="50006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399FF">
                    <a:alpha val="49001"/>
                  </a:srgbClr>
                </a:gs>
                <a:gs pos="100000">
                  <a:srgbClr val="FEFDF3"/>
                </a:gs>
              </a:gsLst>
              <a:lin ang="0" scaled="1"/>
              <a:tileRect/>
            </a:gradFill>
            <a:ln w="38100">
              <a:noFill/>
            </a:ln>
          </p:spPr>
          <p:txBody>
            <a:bodyPr wrap="none" anchor="ctr" anchorCtr="0"/>
            <a:lstStyle/>
            <a:p>
              <a:pPr algn="r" eaLnBrk="0" hangingPunct="0"/>
              <a:endParaRPr lang="zh-CN" altLang="zh-CN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1" name="Rectangle 101"/>
            <p:cNvSpPr/>
            <p:nvPr/>
          </p:nvSpPr>
          <p:spPr>
            <a:xfrm>
              <a:off x="1062038" y="1566865"/>
              <a:ext cx="6098380" cy="4631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STM32F401</a:t>
              </a:r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中的通用定时器模块</a:t>
              </a:r>
            </a:p>
          </p:txBody>
        </p:sp>
        <p:sp>
          <p:nvSpPr>
            <p:cNvPr id="6152" name="Oval 222"/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3399FF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3" name="Oval 223"/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4" name="Oval 224"/>
            <p:cNvSpPr>
              <a:spLocks noChangeAspect="1"/>
            </p:cNvSpPr>
            <p:nvPr/>
          </p:nvSpPr>
          <p:spPr>
            <a:xfrm>
              <a:off x="592138" y="1538934"/>
              <a:ext cx="433387" cy="520995"/>
            </a:xfrm>
            <a:prstGeom prst="ellipse">
              <a:avLst/>
            </a:prstGeom>
            <a:gradFill rotWithShape="1">
              <a:gsLst>
                <a:gs pos="0">
                  <a:srgbClr val="1C538A"/>
                </a:gs>
                <a:gs pos="50000">
                  <a:srgbClr val="3399FF"/>
                </a:gs>
                <a:gs pos="100000">
                  <a:srgbClr val="1C538A"/>
                </a:gs>
              </a:gsLst>
              <a:lin ang="189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5" name="Oval 225"/>
            <p:cNvSpPr>
              <a:spLocks noChangeAspect="1"/>
            </p:cNvSpPr>
            <p:nvPr/>
          </p:nvSpPr>
          <p:spPr>
            <a:xfrm>
              <a:off x="588963" y="1541316"/>
              <a:ext cx="434975" cy="520995"/>
            </a:xfrm>
            <a:prstGeom prst="ellipse">
              <a:avLst/>
            </a:prstGeom>
            <a:gradFill rotWithShape="1">
              <a:gsLst>
                <a:gs pos="0">
                  <a:srgbClr val="2061A2"/>
                </a:gs>
                <a:gs pos="100000">
                  <a:srgbClr val="3399FF">
                    <a:alpha val="0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6" name="Oval 226"/>
            <p:cNvSpPr>
              <a:spLocks noChangeAspect="1"/>
            </p:cNvSpPr>
            <p:nvPr/>
          </p:nvSpPr>
          <p:spPr>
            <a:xfrm>
              <a:off x="614363" y="1538934"/>
              <a:ext cx="390525" cy="520995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7" name="Text Box 227"/>
            <p:cNvSpPr txBox="1"/>
            <p:nvPr/>
          </p:nvSpPr>
          <p:spPr>
            <a:xfrm>
              <a:off x="631825" y="1609725"/>
              <a:ext cx="360363" cy="4013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2</a:t>
              </a:r>
            </a:p>
          </p:txBody>
        </p:sp>
      </p:grpSp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274638" y="1773238"/>
            <a:ext cx="8761858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ts val="3000"/>
              </a:lnSpc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STM32F401</a:t>
            </a:r>
            <a:r>
              <a:rPr lang="zh-CN" altLang="en-US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通用定时器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模块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+mn-lt"/>
            </a:endParaRPr>
          </a:p>
          <a:p>
            <a:pPr marL="570230" lvl="0" indent="-285750">
              <a:lnSpc>
                <a:spcPts val="3000"/>
              </a:lnSpc>
              <a:buClr>
                <a:srgbClr val="00206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共有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7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个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通用定时器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模块，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TIM2~TIM5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和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TIM9~TIM11</a:t>
            </a:r>
            <a:endParaRPr lang="zh-CN" altLang="en-US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+mn-lt"/>
            </a:endParaRPr>
          </a:p>
          <a:p>
            <a:pPr marL="570230" lvl="0" indent="-285750">
              <a:lnSpc>
                <a:spcPts val="3000"/>
              </a:lnSpc>
              <a:buClr>
                <a:srgbClr val="00206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每个定时器模块有一个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16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位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(TIM3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、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TIM4)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或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32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位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(TIM2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、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TIM5)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计数器</a:t>
            </a:r>
            <a:endParaRPr lang="en-US" altLang="zh-CN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+mn-lt"/>
            </a:endParaRPr>
          </a:p>
          <a:p>
            <a:pPr marL="570230" lvl="0" indent="-285750">
              <a:lnSpc>
                <a:spcPts val="3000"/>
              </a:lnSpc>
              <a:buClr>
                <a:srgbClr val="00206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每个定时器模块还有一个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16 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位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可编程预分频器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用于对计数器时钟频率进行分频</a:t>
            </a:r>
            <a:endParaRPr lang="en-US" altLang="zh-CN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+mn-l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200" b="1" dirty="0">
              <a:solidFill>
                <a:srgbClr val="4F6228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6149" name="组合 21"/>
          <p:cNvGrpSpPr/>
          <p:nvPr/>
        </p:nvGrpSpPr>
        <p:grpSpPr>
          <a:xfrm>
            <a:off x="274638" y="1118272"/>
            <a:ext cx="6600825" cy="521725"/>
            <a:chOff x="558800" y="1538934"/>
            <a:chExt cx="6601618" cy="523377"/>
          </a:xfrm>
        </p:grpSpPr>
        <p:sp>
          <p:nvSpPr>
            <p:cNvPr id="6150" name="AutoShape 5"/>
            <p:cNvSpPr/>
            <p:nvPr/>
          </p:nvSpPr>
          <p:spPr>
            <a:xfrm>
              <a:off x="593725" y="1546225"/>
              <a:ext cx="6086475" cy="50006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399FF">
                    <a:alpha val="49001"/>
                  </a:srgbClr>
                </a:gs>
                <a:gs pos="100000">
                  <a:srgbClr val="FEFDF3"/>
                </a:gs>
              </a:gsLst>
              <a:lin ang="0" scaled="1"/>
              <a:tileRect/>
            </a:gradFill>
            <a:ln w="38100">
              <a:noFill/>
            </a:ln>
          </p:spPr>
          <p:txBody>
            <a:bodyPr wrap="none" anchor="ctr" anchorCtr="0"/>
            <a:lstStyle/>
            <a:p>
              <a:pPr algn="r" eaLnBrk="0" hangingPunct="0"/>
              <a:endParaRPr lang="zh-CN" altLang="zh-CN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1" name="Rectangle 101"/>
            <p:cNvSpPr/>
            <p:nvPr/>
          </p:nvSpPr>
          <p:spPr>
            <a:xfrm>
              <a:off x="1062038" y="1566865"/>
              <a:ext cx="6098380" cy="4631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STM32F401</a:t>
              </a:r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中的通用定时器模块</a:t>
              </a:r>
            </a:p>
          </p:txBody>
        </p:sp>
        <p:sp>
          <p:nvSpPr>
            <p:cNvPr id="6152" name="Oval 222"/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3399FF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3" name="Oval 223"/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4" name="Oval 224"/>
            <p:cNvSpPr>
              <a:spLocks noChangeAspect="1"/>
            </p:cNvSpPr>
            <p:nvPr/>
          </p:nvSpPr>
          <p:spPr>
            <a:xfrm>
              <a:off x="592138" y="1538934"/>
              <a:ext cx="433387" cy="520995"/>
            </a:xfrm>
            <a:prstGeom prst="ellipse">
              <a:avLst/>
            </a:prstGeom>
            <a:gradFill rotWithShape="1">
              <a:gsLst>
                <a:gs pos="0">
                  <a:srgbClr val="1C538A"/>
                </a:gs>
                <a:gs pos="50000">
                  <a:srgbClr val="3399FF"/>
                </a:gs>
                <a:gs pos="100000">
                  <a:srgbClr val="1C538A"/>
                </a:gs>
              </a:gsLst>
              <a:lin ang="189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5" name="Oval 225"/>
            <p:cNvSpPr>
              <a:spLocks noChangeAspect="1"/>
            </p:cNvSpPr>
            <p:nvPr/>
          </p:nvSpPr>
          <p:spPr>
            <a:xfrm>
              <a:off x="588963" y="1541316"/>
              <a:ext cx="434975" cy="520995"/>
            </a:xfrm>
            <a:prstGeom prst="ellipse">
              <a:avLst/>
            </a:prstGeom>
            <a:gradFill rotWithShape="1">
              <a:gsLst>
                <a:gs pos="0">
                  <a:srgbClr val="2061A2"/>
                </a:gs>
                <a:gs pos="100000">
                  <a:srgbClr val="3399FF">
                    <a:alpha val="0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6" name="Oval 226"/>
            <p:cNvSpPr>
              <a:spLocks noChangeAspect="1"/>
            </p:cNvSpPr>
            <p:nvPr/>
          </p:nvSpPr>
          <p:spPr>
            <a:xfrm>
              <a:off x="614363" y="1538934"/>
              <a:ext cx="390525" cy="520995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7" name="Text Box 227"/>
            <p:cNvSpPr txBox="1"/>
            <p:nvPr/>
          </p:nvSpPr>
          <p:spPr>
            <a:xfrm>
              <a:off x="631825" y="1609725"/>
              <a:ext cx="360363" cy="4013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2</a:t>
              </a:r>
            </a:p>
          </p:txBody>
        </p:sp>
      </p:grpSp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274638" y="1773238"/>
            <a:ext cx="8761858" cy="2365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ts val="3000"/>
              </a:lnSpc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STM32F401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通用定时器模块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+mn-lt"/>
            </a:endParaRPr>
          </a:p>
          <a:p>
            <a:pPr marL="570230" lvl="0" indent="-285750">
              <a:lnSpc>
                <a:spcPts val="3000"/>
              </a:lnSpc>
              <a:buClr>
                <a:srgbClr val="00206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0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共有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7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个</a:t>
            </a:r>
            <a:r>
              <a:rPr lang="zh-CN" altLang="en-US" sz="20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通用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定时器模块</a:t>
            </a:r>
            <a:r>
              <a:rPr lang="zh-CN" altLang="en-US" sz="20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，</a:t>
            </a:r>
            <a:r>
              <a:rPr lang="en-US" altLang="zh-CN" sz="20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TIM2~TIM5</a:t>
            </a:r>
            <a:r>
              <a:rPr lang="zh-CN" altLang="en-US" sz="20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和</a:t>
            </a:r>
            <a:r>
              <a:rPr lang="en-US" altLang="zh-CN" sz="20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TIM9~TIM11</a:t>
            </a:r>
            <a:endParaRPr lang="zh-CN" altLang="en-US" sz="20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+mn-lt"/>
            </a:endParaRPr>
          </a:p>
          <a:p>
            <a:pPr marL="570230" lvl="0" indent="-285750">
              <a:lnSpc>
                <a:spcPts val="3000"/>
              </a:lnSpc>
              <a:buClr>
                <a:srgbClr val="00206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0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每个定时器模块有一个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16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位</a:t>
            </a:r>
            <a:r>
              <a:rPr lang="en-US" altLang="zh-CN" sz="20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(TIM3</a:t>
            </a:r>
            <a:r>
              <a:rPr lang="zh-CN" altLang="en-US" sz="20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、</a:t>
            </a:r>
            <a:r>
              <a:rPr lang="en-US" altLang="zh-CN" sz="20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TIM4)</a:t>
            </a:r>
            <a:r>
              <a:rPr lang="zh-CN" altLang="en-US" sz="20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或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32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位</a:t>
            </a:r>
            <a:r>
              <a:rPr lang="en-US" altLang="zh-CN" sz="20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(TIM2</a:t>
            </a:r>
            <a:r>
              <a:rPr lang="zh-CN" altLang="en-US" sz="20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、</a:t>
            </a:r>
            <a:r>
              <a:rPr lang="en-US" altLang="zh-CN" sz="20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TIM5)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计数器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+mn-lt"/>
            </a:endParaRPr>
          </a:p>
          <a:p>
            <a:pPr marL="570230" lvl="0" indent="-285750">
              <a:lnSpc>
                <a:spcPts val="3000"/>
              </a:lnSpc>
              <a:buClr>
                <a:srgbClr val="00206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0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每个定时器模块还有一个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16 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位可编程预分频器</a:t>
            </a:r>
            <a:r>
              <a:rPr lang="zh-CN" altLang="en-US" sz="20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用于对计数器时钟频率进行分频</a:t>
            </a:r>
            <a:endParaRPr lang="en-US" altLang="zh-CN" sz="20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+mn-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200" b="1" dirty="0">
              <a:solidFill>
                <a:srgbClr val="4F6228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FBE6BE-F7E4-8409-100A-1E6B7F5B8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777" y="1024060"/>
            <a:ext cx="6512445" cy="528526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FE73027-122A-6D99-8FBE-986903E7B808}"/>
              </a:ext>
            </a:extLst>
          </p:cNvPr>
          <p:cNvSpPr/>
          <p:nvPr/>
        </p:nvSpPr>
        <p:spPr>
          <a:xfrm>
            <a:off x="1351099" y="4149080"/>
            <a:ext cx="682366" cy="8686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B43641C-9F9C-C31C-0671-733EE43AB3FF}"/>
              </a:ext>
            </a:extLst>
          </p:cNvPr>
          <p:cNvSpPr/>
          <p:nvPr/>
        </p:nvSpPr>
        <p:spPr>
          <a:xfrm>
            <a:off x="6715124" y="1278285"/>
            <a:ext cx="1077777" cy="49685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840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200" b="1" dirty="0">
              <a:solidFill>
                <a:srgbClr val="4F6228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6149" name="组合 21"/>
          <p:cNvGrpSpPr/>
          <p:nvPr/>
        </p:nvGrpSpPr>
        <p:grpSpPr>
          <a:xfrm>
            <a:off x="274638" y="1118272"/>
            <a:ext cx="6600825" cy="521725"/>
            <a:chOff x="558800" y="1538934"/>
            <a:chExt cx="6601618" cy="523377"/>
          </a:xfrm>
        </p:grpSpPr>
        <p:sp>
          <p:nvSpPr>
            <p:cNvPr id="6150" name="AutoShape 5"/>
            <p:cNvSpPr/>
            <p:nvPr/>
          </p:nvSpPr>
          <p:spPr>
            <a:xfrm>
              <a:off x="593725" y="1546225"/>
              <a:ext cx="6086475" cy="50006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399FF">
                    <a:alpha val="49001"/>
                  </a:srgbClr>
                </a:gs>
                <a:gs pos="100000">
                  <a:srgbClr val="FEFDF3"/>
                </a:gs>
              </a:gsLst>
              <a:lin ang="0" scaled="1"/>
              <a:tileRect/>
            </a:gradFill>
            <a:ln w="38100">
              <a:noFill/>
            </a:ln>
          </p:spPr>
          <p:txBody>
            <a:bodyPr wrap="none" anchor="ctr" anchorCtr="0"/>
            <a:lstStyle/>
            <a:p>
              <a:pPr algn="r" eaLnBrk="0" hangingPunct="0"/>
              <a:endParaRPr lang="zh-CN" altLang="zh-CN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1" name="Rectangle 101"/>
            <p:cNvSpPr/>
            <p:nvPr/>
          </p:nvSpPr>
          <p:spPr>
            <a:xfrm>
              <a:off x="1062038" y="1566865"/>
              <a:ext cx="6098380" cy="4631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STM32F401</a:t>
              </a:r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中的通用定时器模块</a:t>
              </a:r>
            </a:p>
          </p:txBody>
        </p:sp>
        <p:sp>
          <p:nvSpPr>
            <p:cNvPr id="6152" name="Oval 222"/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3399FF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3" name="Oval 223"/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4" name="Oval 224"/>
            <p:cNvSpPr>
              <a:spLocks noChangeAspect="1"/>
            </p:cNvSpPr>
            <p:nvPr/>
          </p:nvSpPr>
          <p:spPr>
            <a:xfrm>
              <a:off x="592138" y="1538934"/>
              <a:ext cx="433387" cy="520995"/>
            </a:xfrm>
            <a:prstGeom prst="ellipse">
              <a:avLst/>
            </a:prstGeom>
            <a:gradFill rotWithShape="1">
              <a:gsLst>
                <a:gs pos="0">
                  <a:srgbClr val="1C538A"/>
                </a:gs>
                <a:gs pos="50000">
                  <a:srgbClr val="3399FF"/>
                </a:gs>
                <a:gs pos="100000">
                  <a:srgbClr val="1C538A"/>
                </a:gs>
              </a:gsLst>
              <a:lin ang="189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5" name="Oval 225"/>
            <p:cNvSpPr>
              <a:spLocks noChangeAspect="1"/>
            </p:cNvSpPr>
            <p:nvPr/>
          </p:nvSpPr>
          <p:spPr>
            <a:xfrm>
              <a:off x="588963" y="1541316"/>
              <a:ext cx="434975" cy="520995"/>
            </a:xfrm>
            <a:prstGeom prst="ellipse">
              <a:avLst/>
            </a:prstGeom>
            <a:gradFill rotWithShape="1">
              <a:gsLst>
                <a:gs pos="0">
                  <a:srgbClr val="2061A2"/>
                </a:gs>
                <a:gs pos="100000">
                  <a:srgbClr val="3399FF">
                    <a:alpha val="0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6" name="Oval 226"/>
            <p:cNvSpPr>
              <a:spLocks noChangeAspect="1"/>
            </p:cNvSpPr>
            <p:nvPr/>
          </p:nvSpPr>
          <p:spPr>
            <a:xfrm>
              <a:off x="614363" y="1538934"/>
              <a:ext cx="390525" cy="520995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7" name="Text Box 227"/>
            <p:cNvSpPr txBox="1"/>
            <p:nvPr/>
          </p:nvSpPr>
          <p:spPr>
            <a:xfrm>
              <a:off x="631825" y="1609725"/>
              <a:ext cx="360363" cy="4013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2</a:t>
              </a:r>
            </a:p>
          </p:txBody>
        </p:sp>
      </p:grpSp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274638" y="1773238"/>
            <a:ext cx="8617842" cy="4279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ts val="3000"/>
              </a:lnSpc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STM32F401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通用定时器模块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+mn-lt"/>
            </a:endParaRPr>
          </a:p>
          <a:p>
            <a:pPr marL="570230" lvl="0" indent="-285750">
              <a:lnSpc>
                <a:spcPts val="3000"/>
              </a:lnSpc>
              <a:buClr>
                <a:srgbClr val="00206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多个独立通道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(TIMx_CH1~4)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，可用于</a:t>
            </a:r>
            <a:endParaRPr lang="en-US" altLang="zh-CN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+mn-lt"/>
            </a:endParaRPr>
          </a:p>
          <a:p>
            <a:pPr marL="284480" lvl="0">
              <a:lnSpc>
                <a:spcPts val="3000"/>
              </a:lnSpc>
              <a:buClr>
                <a:srgbClr val="002060"/>
              </a:buClr>
              <a:defRPr/>
            </a:pP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     ——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输入捕获</a:t>
            </a:r>
            <a:endParaRPr lang="en-US" altLang="zh-CN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+mn-lt"/>
            </a:endParaRPr>
          </a:p>
          <a:p>
            <a:pPr marL="284480" lvl="0">
              <a:lnSpc>
                <a:spcPts val="3000"/>
              </a:lnSpc>
              <a:buClr>
                <a:srgbClr val="002060"/>
              </a:buClr>
              <a:defRPr/>
            </a:pP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     ——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输出比较</a:t>
            </a:r>
            <a:endParaRPr lang="en-US" altLang="zh-CN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+mn-lt"/>
            </a:endParaRPr>
          </a:p>
          <a:p>
            <a:pPr marL="284480" lvl="0">
              <a:lnSpc>
                <a:spcPts val="3000"/>
              </a:lnSpc>
              <a:buClr>
                <a:srgbClr val="002060"/>
              </a:buClr>
              <a:defRPr/>
            </a:pP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     ——PWM 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生成</a:t>
            </a:r>
            <a:endParaRPr lang="en-US" altLang="zh-CN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+mn-lt"/>
            </a:endParaRPr>
          </a:p>
          <a:p>
            <a:pPr marL="284480" lvl="0">
              <a:lnSpc>
                <a:spcPts val="3000"/>
              </a:lnSpc>
              <a:buClr>
                <a:srgbClr val="002060"/>
              </a:buClr>
              <a:defRPr/>
            </a:pP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     ——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单脉冲模式输出</a:t>
            </a:r>
            <a:endParaRPr lang="en-US" altLang="zh-CN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+mn-lt"/>
            </a:endParaRPr>
          </a:p>
          <a:p>
            <a:pPr marL="570230" lvl="0" indent="-285750">
              <a:lnSpc>
                <a:spcPts val="3000"/>
              </a:lnSpc>
              <a:buClr>
                <a:srgbClr val="00206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发生以下事件时生成中断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/DMA 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请求</a:t>
            </a:r>
            <a:endParaRPr lang="en-US" altLang="zh-CN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+mn-lt"/>
            </a:endParaRPr>
          </a:p>
          <a:p>
            <a:pPr marL="284480" lvl="0">
              <a:lnSpc>
                <a:spcPts val="3000"/>
              </a:lnSpc>
              <a:buClr>
                <a:srgbClr val="002060"/>
              </a:buClr>
              <a:defRPr/>
            </a:pP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     ——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更新：计数器上溢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/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下溢、计数器初始化（通过软件或内部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/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外部触发）</a:t>
            </a:r>
            <a:endParaRPr lang="en-US" altLang="zh-CN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+mn-lt"/>
            </a:endParaRPr>
          </a:p>
          <a:p>
            <a:pPr marL="284480" lvl="0">
              <a:lnSpc>
                <a:spcPts val="3000"/>
              </a:lnSpc>
              <a:buClr>
                <a:srgbClr val="002060"/>
              </a:buClr>
              <a:defRPr/>
            </a:pP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     ——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触发事件（计数器启动、停止、初始化或通过内部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/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外部触发计数）</a:t>
            </a:r>
            <a:endParaRPr lang="en-US" altLang="zh-CN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+mn-lt"/>
            </a:endParaRPr>
          </a:p>
          <a:p>
            <a:pPr marL="284480" lvl="0">
              <a:lnSpc>
                <a:spcPts val="3000"/>
              </a:lnSpc>
              <a:buClr>
                <a:srgbClr val="002060"/>
              </a:buClr>
              <a:defRPr/>
            </a:pP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     ——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输入捕获 </a:t>
            </a:r>
            <a:endParaRPr lang="en-US" altLang="zh-CN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+mn-lt"/>
            </a:endParaRPr>
          </a:p>
          <a:p>
            <a:pPr marL="284480" lvl="0">
              <a:lnSpc>
                <a:spcPts val="3000"/>
              </a:lnSpc>
              <a:buClr>
                <a:srgbClr val="002060"/>
              </a:buClr>
              <a:defRPr/>
            </a:pP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     ——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输出比较</a:t>
            </a:r>
          </a:p>
        </p:txBody>
      </p:sp>
    </p:spTree>
    <p:extLst>
      <p:ext uri="{BB962C8B-B14F-4D97-AF65-F5344CB8AC3E}">
        <p14:creationId xmlns:p14="http://schemas.microsoft.com/office/powerpoint/2010/main" val="4076821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200" b="1" dirty="0">
              <a:solidFill>
                <a:srgbClr val="4F6228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36E790-77C8-BA42-04BA-4EE53895A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756" y="961678"/>
            <a:ext cx="7139078" cy="532859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961D76D-008B-3969-3751-73CDA5046865}"/>
              </a:ext>
            </a:extLst>
          </p:cNvPr>
          <p:cNvSpPr/>
          <p:nvPr/>
        </p:nvSpPr>
        <p:spPr>
          <a:xfrm>
            <a:off x="994374" y="961678"/>
            <a:ext cx="4808111" cy="18722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5D67D7-EA86-F6D7-1447-AE5AF8ECEF00}"/>
              </a:ext>
            </a:extLst>
          </p:cNvPr>
          <p:cNvSpPr txBox="1"/>
          <p:nvPr/>
        </p:nvSpPr>
        <p:spPr>
          <a:xfrm>
            <a:off x="1907704" y="2204864"/>
            <a:ext cx="1224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2060"/>
              </a:buClr>
              <a:defRPr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时钟来源</a:t>
            </a:r>
            <a:endParaRPr lang="en-US" altLang="zh-CN" sz="180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0F3781B-FFDC-6745-589C-315CD5FB9B8D}"/>
              </a:ext>
            </a:extLst>
          </p:cNvPr>
          <p:cNvSpPr/>
          <p:nvPr/>
        </p:nvSpPr>
        <p:spPr>
          <a:xfrm>
            <a:off x="3469393" y="2869704"/>
            <a:ext cx="3456011" cy="84732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E60A021-ABF4-BF97-F2E6-728D54ADB901}"/>
              </a:ext>
            </a:extLst>
          </p:cNvPr>
          <p:cNvSpPr txBox="1"/>
          <p:nvPr/>
        </p:nvSpPr>
        <p:spPr>
          <a:xfrm>
            <a:off x="3635896" y="2990126"/>
            <a:ext cx="1152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2060"/>
              </a:buClr>
              <a:defRPr/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时基单元</a:t>
            </a:r>
            <a:endParaRPr lang="en-US" altLang="zh-CN" sz="18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7C2FEF1-9574-8916-2BCF-67AE6D21409E}"/>
              </a:ext>
            </a:extLst>
          </p:cNvPr>
          <p:cNvSpPr/>
          <p:nvPr/>
        </p:nvSpPr>
        <p:spPr>
          <a:xfrm>
            <a:off x="1009912" y="3752850"/>
            <a:ext cx="4138152" cy="241245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B3925EF-B0D2-7194-43A1-5527B0296F66}"/>
              </a:ext>
            </a:extLst>
          </p:cNvPr>
          <p:cNvSpPr txBox="1"/>
          <p:nvPr/>
        </p:nvSpPr>
        <p:spPr>
          <a:xfrm>
            <a:off x="1763688" y="5752861"/>
            <a:ext cx="1152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2060"/>
              </a:buClr>
              <a:defRPr/>
            </a:pPr>
            <a:r>
              <a:rPr lang="zh-CN" altLang="en-US" dirty="0">
                <a:solidFill>
                  <a:srgbClr val="00B05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输入捕获</a:t>
            </a:r>
            <a:endParaRPr lang="en-US" altLang="zh-CN" sz="1800" dirty="0">
              <a:solidFill>
                <a:srgbClr val="00B050"/>
              </a:solidFill>
              <a:latin typeface="Times New Roman" panose="02020603050405020304" pitchFamily="18" charset="0"/>
              <a:ea typeface="黑体" panose="02010609060101010101" pitchFamily="49" charset="-122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247AA54-9985-3EE7-E33F-11F7F6072A45}"/>
              </a:ext>
            </a:extLst>
          </p:cNvPr>
          <p:cNvSpPr/>
          <p:nvPr/>
        </p:nvSpPr>
        <p:spPr>
          <a:xfrm>
            <a:off x="6300192" y="3752850"/>
            <a:ext cx="1880024" cy="241245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3A7ACD3-D4E5-592F-8C03-2A93ECE7A6F3}"/>
              </a:ext>
            </a:extLst>
          </p:cNvPr>
          <p:cNvSpPr txBox="1"/>
          <p:nvPr/>
        </p:nvSpPr>
        <p:spPr>
          <a:xfrm>
            <a:off x="6463715" y="5752861"/>
            <a:ext cx="1152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2060"/>
              </a:buClr>
              <a:defRPr/>
            </a:pPr>
            <a:r>
              <a:rPr lang="zh-CN" altLang="en-US" sz="1800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输出比较</a:t>
            </a:r>
            <a:endParaRPr lang="en-US" altLang="zh-CN" sz="1800" dirty="0">
              <a:solidFill>
                <a:srgbClr val="7030A0"/>
              </a:solidFill>
              <a:latin typeface="Times New Roman" panose="02020603050405020304" pitchFamily="18" charset="0"/>
              <a:ea typeface="黑体" panose="02010609060101010101" pitchFamily="49" charset="-122"/>
              <a:sym typeface="+mn-l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200" b="1" dirty="0">
              <a:solidFill>
                <a:srgbClr val="4F6228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A2030167-351E-FA7B-025D-82318F7DD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1" y="980728"/>
            <a:ext cx="8784977" cy="2785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285750" lvl="0" indent="-285750">
              <a:lnSpc>
                <a:spcPts val="3000"/>
              </a:lnSpc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时钟来源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+mn-lt"/>
            </a:endParaRPr>
          </a:p>
          <a:p>
            <a:pPr marL="570230" lvl="0" indent="-285750">
              <a:lnSpc>
                <a:spcPts val="3000"/>
              </a:lnSpc>
              <a:buClr>
                <a:srgbClr val="00206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基本定时器时钟只能来自内部时钟，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高级控制定时器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和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通用定时器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还可以选择</a:t>
            </a:r>
            <a:r>
              <a:rPr lang="zh-CN" altLang="en-US" dirty="0">
                <a:solidFill>
                  <a:srgbClr val="00B05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外部时钟源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或者直接来自</a:t>
            </a:r>
            <a:r>
              <a:rPr lang="zh-CN" altLang="en-US" dirty="0">
                <a:solidFill>
                  <a:srgbClr val="00B05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其他定时器等待模式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。</a:t>
            </a:r>
            <a:endParaRPr lang="en-US" altLang="zh-CN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+mn-lt"/>
            </a:endParaRPr>
          </a:p>
          <a:p>
            <a:pPr marL="570230" lvl="0" indent="-285750">
              <a:lnSpc>
                <a:spcPts val="3000"/>
              </a:lnSpc>
              <a:buClr>
                <a:srgbClr val="00206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内部时钟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(CK_INT)</a:t>
            </a:r>
          </a:p>
          <a:p>
            <a:pPr marL="570230" lvl="0" indent="-285750">
              <a:lnSpc>
                <a:spcPts val="3000"/>
              </a:lnSpc>
              <a:buClr>
                <a:srgbClr val="00206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外部时钟模式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1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：外部输入引脚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(</a:t>
            </a:r>
            <a:r>
              <a:rPr lang="en-US" altLang="zh-CN" dirty="0" err="1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TIx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)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，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x=1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，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2(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即只能来自于通道 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1 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或者通道 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2)</a:t>
            </a:r>
          </a:p>
          <a:p>
            <a:pPr marL="570230" lvl="0" indent="-285750">
              <a:lnSpc>
                <a:spcPts val="3000"/>
              </a:lnSpc>
              <a:buClr>
                <a:srgbClr val="00206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外部时钟模式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2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：外部触发输入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(ETR)</a:t>
            </a:r>
          </a:p>
          <a:p>
            <a:pPr marL="570230" lvl="0" indent="-285750">
              <a:lnSpc>
                <a:spcPts val="3000"/>
              </a:lnSpc>
              <a:buClr>
                <a:srgbClr val="00206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内部触发输入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(</a:t>
            </a:r>
            <a:r>
              <a:rPr lang="en-US" altLang="zh-CN" dirty="0" err="1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ITRx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)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：使用一个定时器作为另一定时器的预分频器</a:t>
            </a:r>
            <a:endParaRPr lang="en-US" altLang="zh-CN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718" y="1988840"/>
            <a:ext cx="627697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61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200" b="1" dirty="0">
              <a:solidFill>
                <a:srgbClr val="4F6228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8C512C2-4AAD-181A-81EA-63C341BF8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071" y="3429000"/>
            <a:ext cx="5545857" cy="2186852"/>
          </a:xfrm>
          <a:prstGeom prst="rect">
            <a:avLst/>
          </a:prstGeom>
        </p:spPr>
      </p:pic>
      <p:sp>
        <p:nvSpPr>
          <p:cNvPr id="14" name="Rectangle 4">
            <a:extLst>
              <a:ext uri="{FF2B5EF4-FFF2-40B4-BE49-F238E27FC236}">
                <a16:creationId xmlns:a16="http://schemas.microsoft.com/office/drawing/2014/main" id="{A2030167-351E-FA7B-025D-82318F7DD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1" y="980728"/>
            <a:ext cx="8784977" cy="1974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285750" lvl="0" indent="-285750">
              <a:lnSpc>
                <a:spcPts val="3000"/>
              </a:lnSpc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时钟来源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+mn-lt"/>
            </a:endParaRPr>
          </a:p>
          <a:p>
            <a:pPr marL="570230" lvl="0" indent="-285750">
              <a:lnSpc>
                <a:spcPts val="3000"/>
              </a:lnSpc>
              <a:buClr>
                <a:srgbClr val="00206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内部时钟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(CK_INT)</a:t>
            </a:r>
          </a:p>
          <a:p>
            <a:pPr marL="570230" lvl="0" indent="-285750">
              <a:lnSpc>
                <a:spcPts val="3000"/>
              </a:lnSpc>
              <a:buClr>
                <a:srgbClr val="00206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外部时钟模式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1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：外部输入引脚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(</a:t>
            </a:r>
            <a:r>
              <a:rPr lang="en-US" altLang="zh-CN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TIx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)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，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x=1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，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2(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即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只能来自于通道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1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或者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通道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2)</a:t>
            </a:r>
          </a:p>
          <a:p>
            <a:pPr marL="570230" lvl="0" indent="-285750">
              <a:lnSpc>
                <a:spcPts val="3000"/>
              </a:lnSpc>
              <a:buClr>
                <a:srgbClr val="00206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外部时钟模式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2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：外部触发输入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(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ETR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)</a:t>
            </a:r>
          </a:p>
          <a:p>
            <a:pPr marL="570230" lvl="0" indent="-285750">
              <a:lnSpc>
                <a:spcPts val="3000"/>
              </a:lnSpc>
              <a:buClr>
                <a:srgbClr val="00206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内部触发输入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(</a:t>
            </a:r>
            <a:r>
              <a:rPr lang="en-US" altLang="zh-CN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ITRx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)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：使用一个定时器作为另一定时器的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预分频器</a:t>
            </a:r>
            <a:endParaRPr lang="en-US" altLang="zh-CN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9872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日期占位符 2"/>
          <p:cNvSpPr txBox="1">
            <a:spLocks noGrp="1"/>
          </p:cNvSpPr>
          <p:nvPr/>
        </p:nvSpPr>
        <p:spPr>
          <a:xfrm>
            <a:off x="500062" y="6453336"/>
            <a:ext cx="1911697" cy="341164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fld id="{BB962C8B-B14F-4D97-AF65-F5344CB8AC3E}" type="datetime1"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2023/12/25</a:t>
            </a:fld>
            <a:endParaRPr lang="zh-CN" altLang="en-US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123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200" b="1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500188" y="1766347"/>
            <a:ext cx="6121400" cy="521732"/>
            <a:chOff x="558800" y="1539756"/>
            <a:chExt cx="6121400" cy="521732"/>
          </a:xfrm>
        </p:grpSpPr>
        <p:sp>
          <p:nvSpPr>
            <p:cNvPr id="76" name="AutoShape 5"/>
            <p:cNvSpPr/>
            <p:nvPr/>
          </p:nvSpPr>
          <p:spPr>
            <a:xfrm>
              <a:off x="593725" y="1546225"/>
              <a:ext cx="6086475" cy="50006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399FF">
                    <a:alpha val="49001"/>
                  </a:srgbClr>
                </a:gs>
                <a:gs pos="100000">
                  <a:srgbClr val="FEFDF3"/>
                </a:gs>
              </a:gsLst>
              <a:lin ang="0" scaled="1"/>
              <a:tileRect/>
            </a:gradFill>
            <a:ln w="38100">
              <a:noFill/>
            </a:ln>
          </p:spPr>
          <p:txBody>
            <a:bodyPr wrap="none" anchor="ctr" anchorCtr="0"/>
            <a:lstStyle>
              <a:defPPr>
                <a:defRPr lang="zh-CN"/>
              </a:defPPr>
              <a:lvl1pPr marL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r" eaLnBrk="0" hangingPunct="0"/>
              <a:endParaRPr lang="zh-CN" altLang="zh-CN" sz="2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77" name="Rectangle 101"/>
            <p:cNvSpPr/>
            <p:nvPr/>
          </p:nvSpPr>
          <p:spPr>
            <a:xfrm>
              <a:off x="1062038" y="1566863"/>
              <a:ext cx="5618162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defPPr>
                <a:defRPr lang="zh-CN"/>
              </a:defPPr>
              <a:lvl1pPr marL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0" hangingPunct="0"/>
              <a:r>
                <a:rPr lang="zh-CN" altLang="en-US" sz="2400" dirty="0">
                  <a:solidFill>
                    <a:srgbClr val="0070C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通用定时器基础</a:t>
              </a:r>
            </a:p>
          </p:txBody>
        </p:sp>
        <p:sp>
          <p:nvSpPr>
            <p:cNvPr id="78" name="Oval 222"/>
            <p:cNvSpPr>
              <a:spLocks noChangeAspect="1"/>
            </p:cNvSpPr>
            <p:nvPr/>
          </p:nvSpPr>
          <p:spPr>
            <a:xfrm>
              <a:off x="558800" y="1539756"/>
              <a:ext cx="259766" cy="519351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3399FF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>
              <a:defPPr>
                <a:defRPr lang="zh-CN"/>
              </a:defPPr>
              <a:lvl1pPr marL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79" name="Oval 223"/>
            <p:cNvSpPr>
              <a:spLocks noChangeAspect="1"/>
            </p:cNvSpPr>
            <p:nvPr/>
          </p:nvSpPr>
          <p:spPr>
            <a:xfrm>
              <a:off x="558800" y="1539756"/>
              <a:ext cx="259766" cy="519351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>
              <a:defPPr>
                <a:defRPr lang="zh-CN"/>
              </a:defPPr>
              <a:lvl1pPr marL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80" name="Oval 224"/>
            <p:cNvSpPr>
              <a:spLocks noChangeAspect="1"/>
            </p:cNvSpPr>
            <p:nvPr/>
          </p:nvSpPr>
          <p:spPr>
            <a:xfrm>
              <a:off x="592138" y="1539756"/>
              <a:ext cx="433387" cy="519351"/>
            </a:xfrm>
            <a:prstGeom prst="ellipse">
              <a:avLst/>
            </a:prstGeom>
            <a:gradFill rotWithShape="1">
              <a:gsLst>
                <a:gs pos="0">
                  <a:srgbClr val="1C538A"/>
                </a:gs>
                <a:gs pos="50000">
                  <a:srgbClr val="3399FF"/>
                </a:gs>
                <a:gs pos="100000">
                  <a:srgbClr val="1C538A"/>
                </a:gs>
              </a:gsLst>
              <a:lin ang="189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>
              <a:defPPr>
                <a:defRPr lang="zh-CN"/>
              </a:defPPr>
              <a:lvl1pPr marL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81" name="Oval 225"/>
            <p:cNvSpPr>
              <a:spLocks noChangeAspect="1"/>
            </p:cNvSpPr>
            <p:nvPr/>
          </p:nvSpPr>
          <p:spPr>
            <a:xfrm>
              <a:off x="588963" y="1542137"/>
              <a:ext cx="434975" cy="519351"/>
            </a:xfrm>
            <a:prstGeom prst="ellipse">
              <a:avLst/>
            </a:prstGeom>
            <a:gradFill rotWithShape="1">
              <a:gsLst>
                <a:gs pos="0">
                  <a:srgbClr val="2061A2"/>
                </a:gs>
                <a:gs pos="100000">
                  <a:srgbClr val="3399FF">
                    <a:alpha val="0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>
              <a:defPPr>
                <a:defRPr lang="zh-CN"/>
              </a:defPPr>
              <a:lvl1pPr marL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82" name="Oval 226"/>
            <p:cNvSpPr>
              <a:spLocks noChangeAspect="1"/>
            </p:cNvSpPr>
            <p:nvPr/>
          </p:nvSpPr>
          <p:spPr>
            <a:xfrm>
              <a:off x="614363" y="1539756"/>
              <a:ext cx="390525" cy="519351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anchor="ctr" anchorCtr="0">
              <a:spAutoFit/>
            </a:bodyPr>
            <a:lstStyle>
              <a:defPPr>
                <a:defRPr lang="zh-CN"/>
              </a:defPPr>
              <a:lvl1pPr marL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83" name="Text Box 227"/>
            <p:cNvSpPr txBox="1"/>
            <p:nvPr/>
          </p:nvSpPr>
          <p:spPr>
            <a:xfrm>
              <a:off x="631825" y="1609725"/>
              <a:ext cx="360363" cy="39687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defPPr>
                <a:defRPr lang="zh-CN"/>
              </a:defPPr>
              <a:lvl1pPr marL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0070C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1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500188" y="2793435"/>
            <a:ext cx="6121400" cy="521732"/>
            <a:chOff x="558800" y="1539756"/>
            <a:chExt cx="6121400" cy="521733"/>
          </a:xfrm>
        </p:grpSpPr>
        <p:sp>
          <p:nvSpPr>
            <p:cNvPr id="68" name="AutoShape 5"/>
            <p:cNvSpPr/>
            <p:nvPr/>
          </p:nvSpPr>
          <p:spPr>
            <a:xfrm>
              <a:off x="593725" y="1546225"/>
              <a:ext cx="6086475" cy="50006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399FF">
                    <a:alpha val="49001"/>
                  </a:srgbClr>
                </a:gs>
                <a:gs pos="100000">
                  <a:srgbClr val="FEFDF3"/>
                </a:gs>
              </a:gsLst>
              <a:lin ang="0" scaled="1"/>
              <a:tileRect/>
            </a:gradFill>
            <a:ln w="38100">
              <a:noFill/>
            </a:ln>
          </p:spPr>
          <p:txBody>
            <a:bodyPr wrap="none" anchor="ctr" anchorCtr="0"/>
            <a:lstStyle>
              <a:defPPr>
                <a:defRPr lang="zh-CN"/>
              </a:defPPr>
              <a:lvl1pPr marL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r" eaLnBrk="0" hangingPunct="0"/>
              <a:endParaRPr lang="zh-CN" altLang="zh-CN" sz="2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9" name="Rectangle 101"/>
            <p:cNvSpPr/>
            <p:nvPr/>
          </p:nvSpPr>
          <p:spPr>
            <a:xfrm>
              <a:off x="1062038" y="1566863"/>
              <a:ext cx="184731" cy="46166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0" hangingPunct="0"/>
              <a:endParaRPr lang="zh-CN" altLang="zh-CN" sz="2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70" name="Oval 222"/>
            <p:cNvSpPr>
              <a:spLocks noChangeAspect="1"/>
            </p:cNvSpPr>
            <p:nvPr/>
          </p:nvSpPr>
          <p:spPr>
            <a:xfrm>
              <a:off x="558800" y="1539756"/>
              <a:ext cx="259766" cy="519352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3399FF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>
              <a:defPPr>
                <a:defRPr lang="zh-CN"/>
              </a:defPPr>
              <a:lvl1pPr marL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71" name="Oval 223"/>
            <p:cNvSpPr>
              <a:spLocks noChangeAspect="1"/>
            </p:cNvSpPr>
            <p:nvPr/>
          </p:nvSpPr>
          <p:spPr>
            <a:xfrm>
              <a:off x="558800" y="1539756"/>
              <a:ext cx="259766" cy="519352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>
              <a:defPPr>
                <a:defRPr lang="zh-CN"/>
              </a:defPPr>
              <a:lvl1pPr marL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72" name="Oval 224"/>
            <p:cNvSpPr>
              <a:spLocks noChangeAspect="1"/>
            </p:cNvSpPr>
            <p:nvPr/>
          </p:nvSpPr>
          <p:spPr>
            <a:xfrm>
              <a:off x="592138" y="1539756"/>
              <a:ext cx="433387" cy="519352"/>
            </a:xfrm>
            <a:prstGeom prst="ellipse">
              <a:avLst/>
            </a:prstGeom>
            <a:gradFill rotWithShape="1">
              <a:gsLst>
                <a:gs pos="0">
                  <a:srgbClr val="1C538A"/>
                </a:gs>
                <a:gs pos="50000">
                  <a:srgbClr val="3399FF"/>
                </a:gs>
                <a:gs pos="100000">
                  <a:srgbClr val="1C538A"/>
                </a:gs>
              </a:gsLst>
              <a:lin ang="189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>
              <a:defPPr>
                <a:defRPr lang="zh-CN"/>
              </a:defPPr>
              <a:lvl1pPr marL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73" name="Oval 225"/>
            <p:cNvSpPr>
              <a:spLocks noChangeAspect="1"/>
            </p:cNvSpPr>
            <p:nvPr/>
          </p:nvSpPr>
          <p:spPr>
            <a:xfrm>
              <a:off x="588963" y="1542137"/>
              <a:ext cx="434975" cy="519352"/>
            </a:xfrm>
            <a:prstGeom prst="ellipse">
              <a:avLst/>
            </a:prstGeom>
            <a:gradFill rotWithShape="1">
              <a:gsLst>
                <a:gs pos="0">
                  <a:srgbClr val="2061A2"/>
                </a:gs>
                <a:gs pos="100000">
                  <a:srgbClr val="3399FF">
                    <a:alpha val="0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>
              <a:defPPr>
                <a:defRPr lang="zh-CN"/>
              </a:defPPr>
              <a:lvl1pPr marL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74" name="Oval 226"/>
            <p:cNvSpPr>
              <a:spLocks noChangeAspect="1"/>
            </p:cNvSpPr>
            <p:nvPr/>
          </p:nvSpPr>
          <p:spPr>
            <a:xfrm>
              <a:off x="614363" y="1539756"/>
              <a:ext cx="390525" cy="519352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anchor="ctr" anchorCtr="0">
              <a:spAutoFit/>
            </a:bodyPr>
            <a:lstStyle>
              <a:defPPr>
                <a:defRPr lang="zh-CN"/>
              </a:defPPr>
              <a:lvl1pPr marL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75" name="Text Box 227"/>
            <p:cNvSpPr txBox="1"/>
            <p:nvPr/>
          </p:nvSpPr>
          <p:spPr>
            <a:xfrm>
              <a:off x="631825" y="1609725"/>
              <a:ext cx="360363" cy="39687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defPPr>
                <a:defRPr lang="zh-CN"/>
              </a:defPPr>
              <a:lvl1pPr marL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zh-CN" altLang="zh-CN" sz="20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sp>
        <p:nvSpPr>
          <p:cNvPr id="26" name="Text Box 48"/>
          <p:cNvSpPr txBox="1"/>
          <p:nvPr/>
        </p:nvSpPr>
        <p:spPr>
          <a:xfrm>
            <a:off x="2024063" y="2820541"/>
            <a:ext cx="5597525" cy="461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defPPr>
              <a:defRPr lang="zh-CN"/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0" hangingPunct="0"/>
            <a:r>
              <a:rPr lang="en-US" altLang="zh-CN" sz="2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STM32F401</a:t>
            </a:r>
            <a:r>
              <a:rPr lang="zh-CN" altLang="en-US" sz="2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中的通用定时器模块</a:t>
            </a:r>
          </a:p>
        </p:txBody>
      </p:sp>
      <p:sp>
        <p:nvSpPr>
          <p:cNvPr id="27" name="Rectangle 52"/>
          <p:cNvSpPr/>
          <p:nvPr/>
        </p:nvSpPr>
        <p:spPr>
          <a:xfrm>
            <a:off x="1576950" y="2864991"/>
            <a:ext cx="343364" cy="40011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20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1500188" y="3853761"/>
            <a:ext cx="6121400" cy="521732"/>
            <a:chOff x="558800" y="1539756"/>
            <a:chExt cx="6121400" cy="521732"/>
          </a:xfrm>
        </p:grpSpPr>
        <p:sp>
          <p:nvSpPr>
            <p:cNvPr id="60" name="AutoShape 5"/>
            <p:cNvSpPr/>
            <p:nvPr/>
          </p:nvSpPr>
          <p:spPr>
            <a:xfrm>
              <a:off x="593725" y="1546225"/>
              <a:ext cx="6086475" cy="50006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399FF">
                    <a:alpha val="49001"/>
                  </a:srgbClr>
                </a:gs>
                <a:gs pos="100000">
                  <a:srgbClr val="FEFDF3"/>
                </a:gs>
              </a:gsLst>
              <a:lin ang="0" scaled="1"/>
              <a:tileRect/>
            </a:gradFill>
            <a:ln w="38100">
              <a:noFill/>
            </a:ln>
          </p:spPr>
          <p:txBody>
            <a:bodyPr wrap="none" anchor="ctr" anchorCtr="0"/>
            <a:lstStyle>
              <a:defPPr>
                <a:defRPr lang="zh-CN"/>
              </a:defPPr>
              <a:lvl1pPr marL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r" eaLnBrk="0" hangingPunct="0"/>
              <a:endParaRPr lang="zh-CN" altLang="zh-CN" sz="2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" name="Rectangle 101"/>
            <p:cNvSpPr/>
            <p:nvPr/>
          </p:nvSpPr>
          <p:spPr>
            <a:xfrm>
              <a:off x="1062038" y="1566863"/>
              <a:ext cx="5618162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0" hangingPunct="0"/>
              <a:r>
                <a:rPr lang="zh-CN" altLang="en-US" sz="2400" dirty="0">
                  <a:solidFill>
                    <a:srgbClr val="0070C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功能和使用</a:t>
              </a:r>
              <a:r>
                <a:rPr lang="en-US" altLang="zh-CN" sz="2400" dirty="0">
                  <a:solidFill>
                    <a:srgbClr val="0070C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——</a:t>
              </a:r>
              <a:r>
                <a:rPr lang="zh-CN" altLang="en-US" sz="2400" dirty="0">
                  <a:solidFill>
                    <a:srgbClr val="0070C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计数功能</a:t>
              </a:r>
            </a:p>
          </p:txBody>
        </p:sp>
        <p:sp>
          <p:nvSpPr>
            <p:cNvPr id="62" name="Oval 222"/>
            <p:cNvSpPr>
              <a:spLocks noChangeAspect="1"/>
            </p:cNvSpPr>
            <p:nvPr/>
          </p:nvSpPr>
          <p:spPr>
            <a:xfrm>
              <a:off x="558800" y="1539756"/>
              <a:ext cx="259766" cy="519351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3399FF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>
              <a:defPPr>
                <a:defRPr lang="zh-CN"/>
              </a:defPPr>
              <a:lvl1pPr marL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3" name="Oval 223"/>
            <p:cNvSpPr>
              <a:spLocks noChangeAspect="1"/>
            </p:cNvSpPr>
            <p:nvPr/>
          </p:nvSpPr>
          <p:spPr>
            <a:xfrm>
              <a:off x="558800" y="1539756"/>
              <a:ext cx="259766" cy="519351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>
              <a:defPPr>
                <a:defRPr lang="zh-CN"/>
              </a:defPPr>
              <a:lvl1pPr marL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4" name="Oval 224"/>
            <p:cNvSpPr>
              <a:spLocks noChangeAspect="1"/>
            </p:cNvSpPr>
            <p:nvPr/>
          </p:nvSpPr>
          <p:spPr>
            <a:xfrm>
              <a:off x="592138" y="1539756"/>
              <a:ext cx="433387" cy="519351"/>
            </a:xfrm>
            <a:prstGeom prst="ellipse">
              <a:avLst/>
            </a:prstGeom>
            <a:gradFill rotWithShape="1">
              <a:gsLst>
                <a:gs pos="0">
                  <a:srgbClr val="1C538A"/>
                </a:gs>
                <a:gs pos="50000">
                  <a:srgbClr val="3399FF"/>
                </a:gs>
                <a:gs pos="100000">
                  <a:srgbClr val="1C538A"/>
                </a:gs>
              </a:gsLst>
              <a:lin ang="189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>
              <a:defPPr>
                <a:defRPr lang="zh-CN"/>
              </a:defPPr>
              <a:lvl1pPr marL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5" name="Oval 225"/>
            <p:cNvSpPr>
              <a:spLocks noChangeAspect="1"/>
            </p:cNvSpPr>
            <p:nvPr/>
          </p:nvSpPr>
          <p:spPr>
            <a:xfrm>
              <a:off x="588963" y="1542137"/>
              <a:ext cx="434975" cy="519351"/>
            </a:xfrm>
            <a:prstGeom prst="ellipse">
              <a:avLst/>
            </a:prstGeom>
            <a:gradFill rotWithShape="1">
              <a:gsLst>
                <a:gs pos="0">
                  <a:srgbClr val="2061A2"/>
                </a:gs>
                <a:gs pos="100000">
                  <a:srgbClr val="3399FF">
                    <a:alpha val="0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>
              <a:defPPr>
                <a:defRPr lang="zh-CN"/>
              </a:defPPr>
              <a:lvl1pPr marL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6" name="Oval 226"/>
            <p:cNvSpPr>
              <a:spLocks noChangeAspect="1"/>
            </p:cNvSpPr>
            <p:nvPr/>
          </p:nvSpPr>
          <p:spPr>
            <a:xfrm>
              <a:off x="614363" y="1539756"/>
              <a:ext cx="390525" cy="519351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anchor="ctr" anchorCtr="0">
              <a:spAutoFit/>
            </a:bodyPr>
            <a:lstStyle>
              <a:defPPr>
                <a:defRPr lang="zh-CN"/>
              </a:defPPr>
              <a:lvl1pPr marL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7" name="Text Box 227"/>
            <p:cNvSpPr txBox="1"/>
            <p:nvPr/>
          </p:nvSpPr>
          <p:spPr>
            <a:xfrm>
              <a:off x="631825" y="1609725"/>
              <a:ext cx="360363" cy="39687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defPPr>
                <a:defRPr lang="zh-CN"/>
              </a:defPPr>
              <a:lvl1pPr marL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0070C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3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500188" y="4935517"/>
            <a:ext cx="6121400" cy="521732"/>
            <a:chOff x="558800" y="1539756"/>
            <a:chExt cx="6121400" cy="521732"/>
          </a:xfrm>
        </p:grpSpPr>
        <p:sp>
          <p:nvSpPr>
            <p:cNvPr id="34" name="AutoShape 5"/>
            <p:cNvSpPr/>
            <p:nvPr/>
          </p:nvSpPr>
          <p:spPr>
            <a:xfrm>
              <a:off x="593725" y="1546225"/>
              <a:ext cx="6086475" cy="50006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399FF">
                    <a:alpha val="49001"/>
                  </a:srgbClr>
                </a:gs>
                <a:gs pos="100000">
                  <a:srgbClr val="FEFDF3"/>
                </a:gs>
              </a:gsLst>
              <a:lin ang="0" scaled="1"/>
              <a:tileRect/>
            </a:gradFill>
            <a:ln w="38100">
              <a:noFill/>
            </a:ln>
          </p:spPr>
          <p:txBody>
            <a:bodyPr wrap="none" anchor="ctr" anchorCtr="0"/>
            <a:lstStyle>
              <a:defPPr>
                <a:defRPr lang="zh-CN"/>
              </a:defPPr>
              <a:lvl1pPr marL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r" eaLnBrk="0" hangingPunct="0"/>
              <a:endParaRPr lang="zh-CN" altLang="zh-CN" sz="2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35" name="Rectangle 101"/>
            <p:cNvSpPr/>
            <p:nvPr/>
          </p:nvSpPr>
          <p:spPr>
            <a:xfrm>
              <a:off x="1062038" y="1566863"/>
              <a:ext cx="5618162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0" hangingPunct="0"/>
              <a:r>
                <a:rPr lang="zh-CN" altLang="en-US" sz="2400" dirty="0">
                  <a:solidFill>
                    <a:srgbClr val="0070C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功能和使用</a:t>
              </a:r>
              <a:r>
                <a:rPr lang="en-US" altLang="zh-CN" sz="2400" dirty="0">
                  <a:solidFill>
                    <a:srgbClr val="0070C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——</a:t>
              </a:r>
              <a:r>
                <a:rPr lang="zh-CN" altLang="en-US" sz="2400" dirty="0">
                  <a:solidFill>
                    <a:srgbClr val="0070C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输入捕获功能</a:t>
              </a:r>
            </a:p>
          </p:txBody>
        </p:sp>
        <p:sp>
          <p:nvSpPr>
            <p:cNvPr id="36" name="Oval 222"/>
            <p:cNvSpPr>
              <a:spLocks noChangeAspect="1"/>
            </p:cNvSpPr>
            <p:nvPr/>
          </p:nvSpPr>
          <p:spPr>
            <a:xfrm>
              <a:off x="558800" y="1539756"/>
              <a:ext cx="259766" cy="519351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3399FF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>
              <a:defPPr>
                <a:defRPr lang="zh-CN"/>
              </a:defPPr>
              <a:lvl1pPr marL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37" name="Oval 223"/>
            <p:cNvSpPr>
              <a:spLocks noChangeAspect="1"/>
            </p:cNvSpPr>
            <p:nvPr/>
          </p:nvSpPr>
          <p:spPr>
            <a:xfrm>
              <a:off x="558800" y="1539756"/>
              <a:ext cx="259766" cy="519351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>
              <a:defPPr>
                <a:defRPr lang="zh-CN"/>
              </a:defPPr>
              <a:lvl1pPr marL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38" name="Oval 224"/>
            <p:cNvSpPr>
              <a:spLocks noChangeAspect="1"/>
            </p:cNvSpPr>
            <p:nvPr/>
          </p:nvSpPr>
          <p:spPr>
            <a:xfrm>
              <a:off x="592138" y="1539756"/>
              <a:ext cx="433387" cy="519351"/>
            </a:xfrm>
            <a:prstGeom prst="ellipse">
              <a:avLst/>
            </a:prstGeom>
            <a:gradFill rotWithShape="1">
              <a:gsLst>
                <a:gs pos="0">
                  <a:srgbClr val="1C538A"/>
                </a:gs>
                <a:gs pos="50000">
                  <a:srgbClr val="3399FF"/>
                </a:gs>
                <a:gs pos="100000">
                  <a:srgbClr val="1C538A"/>
                </a:gs>
              </a:gsLst>
              <a:lin ang="189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>
              <a:defPPr>
                <a:defRPr lang="zh-CN"/>
              </a:defPPr>
              <a:lvl1pPr marL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39" name="Oval 225"/>
            <p:cNvSpPr>
              <a:spLocks noChangeAspect="1"/>
            </p:cNvSpPr>
            <p:nvPr/>
          </p:nvSpPr>
          <p:spPr>
            <a:xfrm>
              <a:off x="588963" y="1542137"/>
              <a:ext cx="434975" cy="519351"/>
            </a:xfrm>
            <a:prstGeom prst="ellipse">
              <a:avLst/>
            </a:prstGeom>
            <a:gradFill rotWithShape="1">
              <a:gsLst>
                <a:gs pos="0">
                  <a:srgbClr val="2061A2"/>
                </a:gs>
                <a:gs pos="100000">
                  <a:srgbClr val="3399FF">
                    <a:alpha val="0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>
              <a:defPPr>
                <a:defRPr lang="zh-CN"/>
              </a:defPPr>
              <a:lvl1pPr marL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40" name="Oval 226"/>
            <p:cNvSpPr>
              <a:spLocks noChangeAspect="1"/>
            </p:cNvSpPr>
            <p:nvPr/>
          </p:nvSpPr>
          <p:spPr>
            <a:xfrm>
              <a:off x="614363" y="1539756"/>
              <a:ext cx="390525" cy="519351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anchor="ctr" anchorCtr="0">
              <a:spAutoFit/>
            </a:bodyPr>
            <a:lstStyle>
              <a:defPPr>
                <a:defRPr lang="zh-CN"/>
              </a:defPPr>
              <a:lvl1pPr marL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41" name="Text Box 227"/>
            <p:cNvSpPr txBox="1"/>
            <p:nvPr/>
          </p:nvSpPr>
          <p:spPr>
            <a:xfrm>
              <a:off x="631825" y="1609725"/>
              <a:ext cx="360363" cy="39687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defPPr>
                <a:defRPr lang="zh-CN"/>
              </a:defPPr>
              <a:lvl1pPr marL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0070C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200" b="1" dirty="0">
              <a:solidFill>
                <a:srgbClr val="4F6228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A2030167-351E-FA7B-025D-82318F7DD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079" y="980728"/>
            <a:ext cx="8629402" cy="158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285750" lvl="0" indent="-285750">
              <a:lnSpc>
                <a:spcPts val="3000"/>
              </a:lnSpc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时基单元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+mn-lt"/>
            </a:endParaRPr>
          </a:p>
          <a:p>
            <a:pPr marL="570230" lvl="0" indent="-285750">
              <a:lnSpc>
                <a:spcPts val="3000"/>
              </a:lnSpc>
              <a:buClr>
                <a:srgbClr val="00206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计数器寄存器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(</a:t>
            </a:r>
            <a:r>
              <a:rPr lang="en-US" altLang="zh-CN" dirty="0" err="1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TIMx_CNT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)</a:t>
            </a:r>
          </a:p>
          <a:p>
            <a:pPr marL="570230" lvl="0" indent="-285750">
              <a:lnSpc>
                <a:spcPts val="3000"/>
              </a:lnSpc>
              <a:buClr>
                <a:srgbClr val="00206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预分频器寄存器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(</a:t>
            </a:r>
            <a:r>
              <a:rPr lang="en-US" altLang="zh-CN" dirty="0" err="1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TIMx_PSC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)</a:t>
            </a:r>
          </a:p>
          <a:p>
            <a:pPr marL="570230" lvl="0" indent="-285750">
              <a:lnSpc>
                <a:spcPts val="3000"/>
              </a:lnSpc>
              <a:buClr>
                <a:srgbClr val="00206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自动重载寄存器 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(</a:t>
            </a:r>
            <a:r>
              <a:rPr lang="en-US" altLang="zh-CN" dirty="0" err="1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TIMx_ARR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32B4D3-881A-45A1-4808-81158D0AA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797" y="3284984"/>
            <a:ext cx="6182405" cy="154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930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200" b="1" dirty="0">
              <a:solidFill>
                <a:srgbClr val="4F6228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4" name="组合 21"/>
          <p:cNvGrpSpPr/>
          <p:nvPr/>
        </p:nvGrpSpPr>
        <p:grpSpPr>
          <a:xfrm>
            <a:off x="274638" y="1118272"/>
            <a:ext cx="6600825" cy="521725"/>
            <a:chOff x="558800" y="1538934"/>
            <a:chExt cx="6601618" cy="523377"/>
          </a:xfrm>
        </p:grpSpPr>
        <p:sp>
          <p:nvSpPr>
            <p:cNvPr id="5" name="AutoShape 5"/>
            <p:cNvSpPr/>
            <p:nvPr/>
          </p:nvSpPr>
          <p:spPr>
            <a:xfrm>
              <a:off x="593725" y="1546225"/>
              <a:ext cx="6086475" cy="50006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399FF">
                    <a:alpha val="49001"/>
                  </a:srgbClr>
                </a:gs>
                <a:gs pos="100000">
                  <a:srgbClr val="FEFDF3"/>
                </a:gs>
              </a:gsLst>
              <a:lin ang="0" scaled="1"/>
              <a:tileRect/>
            </a:gradFill>
            <a:ln w="38100">
              <a:noFill/>
            </a:ln>
          </p:spPr>
          <p:txBody>
            <a:bodyPr wrap="none" anchor="ctr" anchorCtr="0"/>
            <a:lstStyle/>
            <a:p>
              <a:pPr algn="r" eaLnBrk="0" hangingPunct="0"/>
              <a:endParaRPr lang="zh-CN" altLang="zh-CN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" name="Rectangle 101"/>
            <p:cNvSpPr/>
            <p:nvPr/>
          </p:nvSpPr>
          <p:spPr>
            <a:xfrm>
              <a:off x="1062038" y="1566865"/>
              <a:ext cx="6098380" cy="4631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功能和使用</a:t>
              </a:r>
              <a:r>
                <a:rPr lang="en-US" altLang="zh-CN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——</a:t>
              </a:r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计数功能</a:t>
              </a:r>
            </a:p>
          </p:txBody>
        </p:sp>
        <p:sp>
          <p:nvSpPr>
            <p:cNvPr id="7" name="Oval 222"/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3399FF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8" name="Oval 223"/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9" name="Oval 224"/>
            <p:cNvSpPr>
              <a:spLocks noChangeAspect="1"/>
            </p:cNvSpPr>
            <p:nvPr/>
          </p:nvSpPr>
          <p:spPr>
            <a:xfrm>
              <a:off x="592138" y="1538934"/>
              <a:ext cx="433387" cy="520995"/>
            </a:xfrm>
            <a:prstGeom prst="ellipse">
              <a:avLst/>
            </a:prstGeom>
            <a:gradFill rotWithShape="1">
              <a:gsLst>
                <a:gs pos="0">
                  <a:srgbClr val="1C538A"/>
                </a:gs>
                <a:gs pos="50000">
                  <a:srgbClr val="3399FF"/>
                </a:gs>
                <a:gs pos="100000">
                  <a:srgbClr val="1C538A"/>
                </a:gs>
              </a:gsLst>
              <a:lin ang="189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0" name="Oval 225"/>
            <p:cNvSpPr>
              <a:spLocks noChangeAspect="1"/>
            </p:cNvSpPr>
            <p:nvPr/>
          </p:nvSpPr>
          <p:spPr>
            <a:xfrm>
              <a:off x="588963" y="1541316"/>
              <a:ext cx="434975" cy="520995"/>
            </a:xfrm>
            <a:prstGeom prst="ellipse">
              <a:avLst/>
            </a:prstGeom>
            <a:gradFill rotWithShape="1">
              <a:gsLst>
                <a:gs pos="0">
                  <a:srgbClr val="2061A2"/>
                </a:gs>
                <a:gs pos="100000">
                  <a:srgbClr val="3399FF">
                    <a:alpha val="0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1" name="Oval 226"/>
            <p:cNvSpPr>
              <a:spLocks noChangeAspect="1"/>
            </p:cNvSpPr>
            <p:nvPr/>
          </p:nvSpPr>
          <p:spPr>
            <a:xfrm>
              <a:off x="614363" y="1538934"/>
              <a:ext cx="390525" cy="520995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2" name="Text Box 227"/>
            <p:cNvSpPr txBox="1"/>
            <p:nvPr/>
          </p:nvSpPr>
          <p:spPr>
            <a:xfrm>
              <a:off x="631825" y="1609725"/>
              <a:ext cx="360363" cy="4013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3</a:t>
              </a:r>
            </a:p>
          </p:txBody>
        </p:sp>
      </p:grp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274638" y="1773238"/>
            <a:ext cx="8617842" cy="4548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ts val="2500"/>
              </a:lnSpc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计数器模式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+mn-lt"/>
            </a:endParaRPr>
          </a:p>
          <a:p>
            <a:pPr marL="570230" indent="-285750">
              <a:lnSpc>
                <a:spcPts val="2500"/>
              </a:lnSpc>
              <a:buClr>
                <a:srgbClr val="00206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递增计数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模式</a:t>
            </a:r>
            <a:endParaRPr lang="en-US" altLang="zh-CN" sz="16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572400">
              <a:lnSpc>
                <a:spcPts val="2500"/>
              </a:lnSpc>
              <a:buClr>
                <a:srgbClr val="002060"/>
              </a:buClr>
              <a:defRPr/>
            </a:pPr>
            <a:r>
              <a:rPr lang="en-US" altLang="zh-CN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在递增计数模式下，计数器从</a:t>
            </a:r>
            <a:r>
              <a:rPr lang="en-US" altLang="zh-CN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计数到自动重载值（</a:t>
            </a:r>
            <a:r>
              <a:rPr lang="en-US" altLang="zh-CN" sz="1600" dirty="0" err="1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TIMx_ARR</a:t>
            </a:r>
            <a:r>
              <a:rPr lang="en-US" altLang="zh-CN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寄存器的内容），然后重新从</a:t>
            </a:r>
            <a:r>
              <a:rPr lang="en-US" altLang="zh-CN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开始计数并生成计数器上溢事件</a:t>
            </a:r>
            <a:endParaRPr lang="en-US" altLang="zh-CN" sz="16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572400">
              <a:lnSpc>
                <a:spcPts val="2500"/>
              </a:lnSpc>
              <a:buClr>
                <a:srgbClr val="002060"/>
              </a:buClr>
              <a:defRPr/>
            </a:pPr>
            <a:endParaRPr lang="en-US" altLang="zh-CN" sz="16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570230" indent="-285750">
              <a:lnSpc>
                <a:spcPts val="2500"/>
              </a:lnSpc>
              <a:buClr>
                <a:srgbClr val="00206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递减计数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模式</a:t>
            </a:r>
            <a:endParaRPr lang="en-US" altLang="zh-CN" sz="16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572400">
              <a:lnSpc>
                <a:spcPts val="2500"/>
              </a:lnSpc>
              <a:buClr>
                <a:srgbClr val="002060"/>
              </a:buClr>
              <a:defRPr/>
            </a:pPr>
            <a:r>
              <a:rPr lang="en-US" altLang="zh-CN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在递减计数模式下，计数器从自动重载值（</a:t>
            </a:r>
            <a:r>
              <a:rPr lang="en-US" altLang="zh-CN" sz="1600" dirty="0" err="1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TIMx_ARR</a:t>
            </a:r>
            <a:r>
              <a:rPr lang="en-US" altLang="zh-CN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寄存器的内容）开始递减计数到</a:t>
            </a:r>
            <a:r>
              <a:rPr lang="en-US" altLang="zh-CN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 然后重新从自动重载值开始计数并生成计数器下溢事件</a:t>
            </a:r>
            <a:endParaRPr lang="en-US" altLang="zh-CN" sz="16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572400">
              <a:lnSpc>
                <a:spcPts val="2500"/>
              </a:lnSpc>
              <a:buClr>
                <a:srgbClr val="002060"/>
              </a:buClr>
              <a:defRPr/>
            </a:pPr>
            <a:endParaRPr lang="en-US" altLang="zh-CN" sz="16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570230" indent="-285750">
              <a:lnSpc>
                <a:spcPts val="2500"/>
              </a:lnSpc>
              <a:buClr>
                <a:srgbClr val="00206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中心对齐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模式（递增</a:t>
            </a:r>
            <a:r>
              <a:rPr lang="en-US" altLang="zh-CN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/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递减计数）</a:t>
            </a:r>
            <a:endParaRPr lang="en-US" altLang="zh-CN" sz="16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572400">
              <a:lnSpc>
                <a:spcPts val="2500"/>
              </a:lnSpc>
              <a:buClr>
                <a:srgbClr val="002060"/>
              </a:buClr>
              <a:defRPr/>
            </a:pPr>
            <a:r>
              <a:rPr lang="en-US" altLang="zh-CN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在中心对齐模式下，计数器从 </a:t>
            </a:r>
            <a:r>
              <a:rPr lang="en-US" altLang="zh-CN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 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开始计数到自动重载值（</a:t>
            </a:r>
            <a:r>
              <a:rPr lang="en-US" altLang="zh-CN" sz="1600" dirty="0" err="1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TIMx_ARR</a:t>
            </a:r>
            <a:r>
              <a:rPr lang="en-US" altLang="zh-CN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寄存器的内容）</a:t>
            </a:r>
            <a:r>
              <a:rPr lang="en-US" altLang="zh-CN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-1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 生成计数器上溢事件；然后从自动重载值开始向下计数到 </a:t>
            </a:r>
            <a:r>
              <a:rPr lang="en-US" altLang="zh-CN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 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并生成计数器下溢事件。之后从 </a:t>
            </a:r>
            <a:r>
              <a:rPr lang="en-US" altLang="zh-CN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 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开始重新计数</a:t>
            </a:r>
            <a:endParaRPr lang="en-US" altLang="zh-CN" sz="16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572400">
              <a:lnSpc>
                <a:spcPts val="2500"/>
              </a:lnSpc>
              <a:buClr>
                <a:srgbClr val="002060"/>
              </a:buClr>
              <a:defRPr/>
            </a:pPr>
            <a:endParaRPr lang="en-US" altLang="zh-CN" sz="1600" dirty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200" b="1" dirty="0">
              <a:solidFill>
                <a:srgbClr val="4F6228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A8F0EC-D4EB-09FE-7907-3CC1143B7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744" y="1040209"/>
            <a:ext cx="6894512" cy="4777581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DF1DAB83-535C-F5E6-6856-ED1DD3776237}"/>
              </a:ext>
            </a:extLst>
          </p:cNvPr>
          <p:cNvSpPr/>
          <p:nvPr/>
        </p:nvSpPr>
        <p:spPr>
          <a:xfrm>
            <a:off x="2931166" y="5880146"/>
            <a:ext cx="3281668" cy="38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2500"/>
              </a:lnSpc>
              <a:buClr>
                <a:srgbClr val="002060"/>
              </a:buClr>
              <a:defRPr/>
            </a:pPr>
            <a:r>
              <a:rPr lang="zh-CN" altLang="en-US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参考原应用手册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P258 Figure 59 </a:t>
            </a:r>
          </a:p>
        </p:txBody>
      </p:sp>
    </p:spTree>
    <p:extLst>
      <p:ext uri="{BB962C8B-B14F-4D97-AF65-F5344CB8AC3E}">
        <p14:creationId xmlns:p14="http://schemas.microsoft.com/office/powerpoint/2010/main" val="2474853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200" b="1" dirty="0">
              <a:solidFill>
                <a:srgbClr val="4F6228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2" name="组合 21">
            <a:extLst>
              <a:ext uri="{FF2B5EF4-FFF2-40B4-BE49-F238E27FC236}">
                <a16:creationId xmlns:a16="http://schemas.microsoft.com/office/drawing/2014/main" id="{09C1911F-840F-6959-575E-394993C6DC78}"/>
              </a:ext>
            </a:extLst>
          </p:cNvPr>
          <p:cNvGrpSpPr/>
          <p:nvPr/>
        </p:nvGrpSpPr>
        <p:grpSpPr>
          <a:xfrm>
            <a:off x="274638" y="1118272"/>
            <a:ext cx="6600825" cy="521725"/>
            <a:chOff x="558800" y="1538934"/>
            <a:chExt cx="6601618" cy="523377"/>
          </a:xfrm>
        </p:grpSpPr>
        <p:sp>
          <p:nvSpPr>
            <p:cNvPr id="4" name="AutoShape 5">
              <a:extLst>
                <a:ext uri="{FF2B5EF4-FFF2-40B4-BE49-F238E27FC236}">
                  <a16:creationId xmlns:a16="http://schemas.microsoft.com/office/drawing/2014/main" id="{B5EF3EEA-DF3C-1911-5E27-BA15FD4B4998}"/>
                </a:ext>
              </a:extLst>
            </p:cNvPr>
            <p:cNvSpPr/>
            <p:nvPr/>
          </p:nvSpPr>
          <p:spPr>
            <a:xfrm>
              <a:off x="593725" y="1546225"/>
              <a:ext cx="6086475" cy="50006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399FF">
                    <a:alpha val="49001"/>
                  </a:srgbClr>
                </a:gs>
                <a:gs pos="100000">
                  <a:srgbClr val="FEFDF3"/>
                </a:gs>
              </a:gsLst>
              <a:lin ang="0" scaled="1"/>
              <a:tileRect/>
            </a:gradFill>
            <a:ln w="38100">
              <a:noFill/>
            </a:ln>
          </p:spPr>
          <p:txBody>
            <a:bodyPr wrap="none" anchor="ctr" anchorCtr="0"/>
            <a:lstStyle/>
            <a:p>
              <a:pPr algn="r" eaLnBrk="0" hangingPunct="0"/>
              <a:endParaRPr lang="zh-CN" altLang="zh-CN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5" name="Rectangle 101">
              <a:extLst>
                <a:ext uri="{FF2B5EF4-FFF2-40B4-BE49-F238E27FC236}">
                  <a16:creationId xmlns:a16="http://schemas.microsoft.com/office/drawing/2014/main" id="{DADF46E0-3250-7496-9666-EE3A3EC74F39}"/>
                </a:ext>
              </a:extLst>
            </p:cNvPr>
            <p:cNvSpPr/>
            <p:nvPr/>
          </p:nvSpPr>
          <p:spPr>
            <a:xfrm>
              <a:off x="1062038" y="1566865"/>
              <a:ext cx="6098380" cy="4631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功能和使用</a:t>
              </a:r>
              <a:r>
                <a:rPr lang="en-US" altLang="zh-CN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——</a:t>
              </a:r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计数功能</a:t>
              </a:r>
            </a:p>
          </p:txBody>
        </p:sp>
        <p:sp>
          <p:nvSpPr>
            <p:cNvPr id="6" name="Oval 222">
              <a:extLst>
                <a:ext uri="{FF2B5EF4-FFF2-40B4-BE49-F238E27FC236}">
                  <a16:creationId xmlns:a16="http://schemas.microsoft.com/office/drawing/2014/main" id="{B298ECF5-DBCF-A88F-38EF-724A0FBE7A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3399FF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7" name="Oval 223">
              <a:extLst>
                <a:ext uri="{FF2B5EF4-FFF2-40B4-BE49-F238E27FC236}">
                  <a16:creationId xmlns:a16="http://schemas.microsoft.com/office/drawing/2014/main" id="{CF24D15A-8711-F327-931F-9111594095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8" name="Oval 224">
              <a:extLst>
                <a:ext uri="{FF2B5EF4-FFF2-40B4-BE49-F238E27FC236}">
                  <a16:creationId xmlns:a16="http://schemas.microsoft.com/office/drawing/2014/main" id="{85B0B713-E7A0-5F8C-EAD9-5C4CC2BB5C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2138" y="1538934"/>
              <a:ext cx="433387" cy="520995"/>
            </a:xfrm>
            <a:prstGeom prst="ellipse">
              <a:avLst/>
            </a:prstGeom>
            <a:gradFill rotWithShape="1">
              <a:gsLst>
                <a:gs pos="0">
                  <a:srgbClr val="1C538A"/>
                </a:gs>
                <a:gs pos="50000">
                  <a:srgbClr val="3399FF"/>
                </a:gs>
                <a:gs pos="100000">
                  <a:srgbClr val="1C538A"/>
                </a:gs>
              </a:gsLst>
              <a:lin ang="189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9" name="Oval 225">
              <a:extLst>
                <a:ext uri="{FF2B5EF4-FFF2-40B4-BE49-F238E27FC236}">
                  <a16:creationId xmlns:a16="http://schemas.microsoft.com/office/drawing/2014/main" id="{22951E33-4349-7317-A75B-EF3B8A5C72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8963" y="1541316"/>
              <a:ext cx="434975" cy="520995"/>
            </a:xfrm>
            <a:prstGeom prst="ellipse">
              <a:avLst/>
            </a:prstGeom>
            <a:gradFill rotWithShape="1">
              <a:gsLst>
                <a:gs pos="0">
                  <a:srgbClr val="2061A2"/>
                </a:gs>
                <a:gs pos="100000">
                  <a:srgbClr val="3399FF">
                    <a:alpha val="0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0" name="Oval 226">
              <a:extLst>
                <a:ext uri="{FF2B5EF4-FFF2-40B4-BE49-F238E27FC236}">
                  <a16:creationId xmlns:a16="http://schemas.microsoft.com/office/drawing/2014/main" id="{C26CF9E2-B8CE-1EA4-F545-BA46335219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4363" y="1538934"/>
              <a:ext cx="390525" cy="520995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1" name="Text Box 227">
              <a:extLst>
                <a:ext uri="{FF2B5EF4-FFF2-40B4-BE49-F238E27FC236}">
                  <a16:creationId xmlns:a16="http://schemas.microsoft.com/office/drawing/2014/main" id="{89893B17-22D6-78EE-02A8-3A2646668E56}"/>
                </a:ext>
              </a:extLst>
            </p:cNvPr>
            <p:cNvSpPr txBox="1"/>
            <p:nvPr/>
          </p:nvSpPr>
          <p:spPr>
            <a:xfrm>
              <a:off x="631825" y="1609725"/>
              <a:ext cx="360363" cy="4013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3</a:t>
              </a:r>
            </a:p>
          </p:txBody>
        </p:sp>
      </p:grpSp>
      <p:sp>
        <p:nvSpPr>
          <p:cNvPr id="12" name="Rectangle 4">
            <a:extLst>
              <a:ext uri="{FF2B5EF4-FFF2-40B4-BE49-F238E27FC236}">
                <a16:creationId xmlns:a16="http://schemas.microsoft.com/office/drawing/2014/main" id="{E6422674-39D0-CE8A-E6D0-5C0CA2C0B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638" y="1773238"/>
            <a:ext cx="8617842" cy="393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ts val="2500"/>
              </a:lnSpc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TIM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时钟使能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+mn-lt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FF27A89B-864A-0CBD-6246-FB8A50FA5B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399" y="2217443"/>
            <a:ext cx="8185202" cy="707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ts val="2500"/>
              </a:lnSpc>
              <a:buClr>
                <a:srgbClr val="C00000"/>
              </a:buClr>
              <a:defRPr/>
            </a:pPr>
            <a:r>
              <a:rPr lang="en-US" altLang="zh-CN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- 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看手册的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MCU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结构框图，确认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TIM2~5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模块挂在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APB1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总线上</a:t>
            </a:r>
          </a:p>
          <a:p>
            <a:pPr lvl="0">
              <a:lnSpc>
                <a:spcPts val="2500"/>
              </a:lnSpc>
              <a:buClr>
                <a:srgbClr val="C00000"/>
              </a:buClr>
              <a:defRPr/>
            </a:pPr>
            <a:endParaRPr lang="en-US" altLang="zh-CN" sz="2000" dirty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+mn-lt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986434C5-4F05-1E19-B372-47F4EC3B1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339" y="2636912"/>
            <a:ext cx="6878440" cy="3689759"/>
          </a:xfrm>
          <a:prstGeom prst="rect">
            <a:avLst/>
          </a:prstGeom>
        </p:spPr>
      </p:pic>
      <p:sp>
        <p:nvSpPr>
          <p:cNvPr id="35" name="椭圆 34">
            <a:extLst>
              <a:ext uri="{FF2B5EF4-FFF2-40B4-BE49-F238E27FC236}">
                <a16:creationId xmlns:a16="http://schemas.microsoft.com/office/drawing/2014/main" id="{58B10EF7-0522-8AA0-CF33-50FDB85359C4}"/>
              </a:ext>
            </a:extLst>
          </p:cNvPr>
          <p:cNvSpPr/>
          <p:nvPr/>
        </p:nvSpPr>
        <p:spPr>
          <a:xfrm>
            <a:off x="5191497" y="2627387"/>
            <a:ext cx="2707581" cy="10081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244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200" b="1" dirty="0">
              <a:solidFill>
                <a:srgbClr val="4F6228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2" name="组合 21">
            <a:extLst>
              <a:ext uri="{FF2B5EF4-FFF2-40B4-BE49-F238E27FC236}">
                <a16:creationId xmlns:a16="http://schemas.microsoft.com/office/drawing/2014/main" id="{09C1911F-840F-6959-575E-394993C6DC78}"/>
              </a:ext>
            </a:extLst>
          </p:cNvPr>
          <p:cNvGrpSpPr/>
          <p:nvPr/>
        </p:nvGrpSpPr>
        <p:grpSpPr>
          <a:xfrm>
            <a:off x="274638" y="1118272"/>
            <a:ext cx="6600825" cy="521725"/>
            <a:chOff x="558800" y="1538934"/>
            <a:chExt cx="6601618" cy="523377"/>
          </a:xfrm>
        </p:grpSpPr>
        <p:sp>
          <p:nvSpPr>
            <p:cNvPr id="4" name="AutoShape 5">
              <a:extLst>
                <a:ext uri="{FF2B5EF4-FFF2-40B4-BE49-F238E27FC236}">
                  <a16:creationId xmlns:a16="http://schemas.microsoft.com/office/drawing/2014/main" id="{B5EF3EEA-DF3C-1911-5E27-BA15FD4B4998}"/>
                </a:ext>
              </a:extLst>
            </p:cNvPr>
            <p:cNvSpPr/>
            <p:nvPr/>
          </p:nvSpPr>
          <p:spPr>
            <a:xfrm>
              <a:off x="593725" y="1546225"/>
              <a:ext cx="6086475" cy="50006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399FF">
                    <a:alpha val="49001"/>
                  </a:srgbClr>
                </a:gs>
                <a:gs pos="100000">
                  <a:srgbClr val="FEFDF3"/>
                </a:gs>
              </a:gsLst>
              <a:lin ang="0" scaled="1"/>
              <a:tileRect/>
            </a:gradFill>
            <a:ln w="38100">
              <a:noFill/>
            </a:ln>
          </p:spPr>
          <p:txBody>
            <a:bodyPr wrap="none" anchor="ctr" anchorCtr="0"/>
            <a:lstStyle/>
            <a:p>
              <a:pPr algn="r" eaLnBrk="0" hangingPunct="0"/>
              <a:endParaRPr lang="zh-CN" altLang="zh-CN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5" name="Rectangle 101">
              <a:extLst>
                <a:ext uri="{FF2B5EF4-FFF2-40B4-BE49-F238E27FC236}">
                  <a16:creationId xmlns:a16="http://schemas.microsoft.com/office/drawing/2014/main" id="{DADF46E0-3250-7496-9666-EE3A3EC74F39}"/>
                </a:ext>
              </a:extLst>
            </p:cNvPr>
            <p:cNvSpPr/>
            <p:nvPr/>
          </p:nvSpPr>
          <p:spPr>
            <a:xfrm>
              <a:off x="1062038" y="1566865"/>
              <a:ext cx="6098380" cy="4631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功能和使用</a:t>
              </a:r>
              <a:r>
                <a:rPr lang="en-US" altLang="zh-CN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——</a:t>
              </a:r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计数功能</a:t>
              </a:r>
            </a:p>
          </p:txBody>
        </p:sp>
        <p:sp>
          <p:nvSpPr>
            <p:cNvPr id="6" name="Oval 222">
              <a:extLst>
                <a:ext uri="{FF2B5EF4-FFF2-40B4-BE49-F238E27FC236}">
                  <a16:creationId xmlns:a16="http://schemas.microsoft.com/office/drawing/2014/main" id="{B298ECF5-DBCF-A88F-38EF-724A0FBE7A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3399FF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7" name="Oval 223">
              <a:extLst>
                <a:ext uri="{FF2B5EF4-FFF2-40B4-BE49-F238E27FC236}">
                  <a16:creationId xmlns:a16="http://schemas.microsoft.com/office/drawing/2014/main" id="{CF24D15A-8711-F327-931F-9111594095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8" name="Oval 224">
              <a:extLst>
                <a:ext uri="{FF2B5EF4-FFF2-40B4-BE49-F238E27FC236}">
                  <a16:creationId xmlns:a16="http://schemas.microsoft.com/office/drawing/2014/main" id="{85B0B713-E7A0-5F8C-EAD9-5C4CC2BB5C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2138" y="1538934"/>
              <a:ext cx="433387" cy="520995"/>
            </a:xfrm>
            <a:prstGeom prst="ellipse">
              <a:avLst/>
            </a:prstGeom>
            <a:gradFill rotWithShape="1">
              <a:gsLst>
                <a:gs pos="0">
                  <a:srgbClr val="1C538A"/>
                </a:gs>
                <a:gs pos="50000">
                  <a:srgbClr val="3399FF"/>
                </a:gs>
                <a:gs pos="100000">
                  <a:srgbClr val="1C538A"/>
                </a:gs>
              </a:gsLst>
              <a:lin ang="189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9" name="Oval 225">
              <a:extLst>
                <a:ext uri="{FF2B5EF4-FFF2-40B4-BE49-F238E27FC236}">
                  <a16:creationId xmlns:a16="http://schemas.microsoft.com/office/drawing/2014/main" id="{22951E33-4349-7317-A75B-EF3B8A5C72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8963" y="1541316"/>
              <a:ext cx="434975" cy="520995"/>
            </a:xfrm>
            <a:prstGeom prst="ellipse">
              <a:avLst/>
            </a:prstGeom>
            <a:gradFill rotWithShape="1">
              <a:gsLst>
                <a:gs pos="0">
                  <a:srgbClr val="2061A2"/>
                </a:gs>
                <a:gs pos="100000">
                  <a:srgbClr val="3399FF">
                    <a:alpha val="0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0" name="Oval 226">
              <a:extLst>
                <a:ext uri="{FF2B5EF4-FFF2-40B4-BE49-F238E27FC236}">
                  <a16:creationId xmlns:a16="http://schemas.microsoft.com/office/drawing/2014/main" id="{C26CF9E2-B8CE-1EA4-F545-BA46335219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4363" y="1538934"/>
              <a:ext cx="390525" cy="520995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1" name="Text Box 227">
              <a:extLst>
                <a:ext uri="{FF2B5EF4-FFF2-40B4-BE49-F238E27FC236}">
                  <a16:creationId xmlns:a16="http://schemas.microsoft.com/office/drawing/2014/main" id="{89893B17-22D6-78EE-02A8-3A2646668E56}"/>
                </a:ext>
              </a:extLst>
            </p:cNvPr>
            <p:cNvSpPr txBox="1"/>
            <p:nvPr/>
          </p:nvSpPr>
          <p:spPr>
            <a:xfrm>
              <a:off x="631825" y="1609725"/>
              <a:ext cx="360363" cy="4013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3</a:t>
              </a:r>
            </a:p>
          </p:txBody>
        </p:sp>
      </p:grpSp>
      <p:sp>
        <p:nvSpPr>
          <p:cNvPr id="12" name="Rectangle 4">
            <a:extLst>
              <a:ext uri="{FF2B5EF4-FFF2-40B4-BE49-F238E27FC236}">
                <a16:creationId xmlns:a16="http://schemas.microsoft.com/office/drawing/2014/main" id="{E6422674-39D0-CE8A-E6D0-5C0CA2C0B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638" y="1664667"/>
            <a:ext cx="8617842" cy="412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ts val="2500"/>
              </a:lnSpc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TIM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时钟使能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+mn-lt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2B43DA7-7548-2C01-B354-CEC5A0B3B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91" y="2132856"/>
            <a:ext cx="7596336" cy="2926262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03DEC5F5-B9D0-CCD8-2126-F9D097A484C4}"/>
              </a:ext>
            </a:extLst>
          </p:cNvPr>
          <p:cNvSpPr/>
          <p:nvPr/>
        </p:nvSpPr>
        <p:spPr>
          <a:xfrm>
            <a:off x="6865551" y="4005064"/>
            <a:ext cx="1437204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5230A8C-629D-A4D0-E1D4-396A7864CC2A}"/>
              </a:ext>
            </a:extLst>
          </p:cNvPr>
          <p:cNvSpPr/>
          <p:nvPr/>
        </p:nvSpPr>
        <p:spPr>
          <a:xfrm>
            <a:off x="347654" y="5185799"/>
            <a:ext cx="8184786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>
              <a:spcAft>
                <a:spcPts val="0"/>
              </a:spcAft>
            </a:pPr>
            <a:r>
              <a:rPr lang="zh-CN" altLang="en-US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通用定时器的时钟频率是由</a:t>
            </a:r>
            <a:r>
              <a:rPr lang="en-US" altLang="zh-CN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APB1</a:t>
            </a:r>
            <a:r>
              <a:rPr lang="zh-CN" altLang="en-US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的分频系数决定，如果</a:t>
            </a:r>
            <a:r>
              <a:rPr lang="en-US" altLang="zh-CN" kern="1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APB1</a:t>
            </a:r>
            <a:r>
              <a:rPr lang="zh-CN" altLang="en-US" kern="1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的预分频系数是</a:t>
            </a:r>
            <a:r>
              <a:rPr lang="en-US" altLang="zh-CN" kern="1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，则通用定时器的时钟频率等于</a:t>
            </a:r>
            <a:r>
              <a:rPr lang="en-US" altLang="zh-CN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APB1</a:t>
            </a:r>
            <a:r>
              <a:rPr lang="zh-CN" altLang="en-US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的时钟频率，否则为</a:t>
            </a:r>
            <a:r>
              <a:rPr lang="en-US" altLang="zh-CN" kern="1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APB1</a:t>
            </a:r>
            <a:r>
              <a:rPr lang="zh-CN" altLang="en-US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时钟的</a:t>
            </a:r>
            <a:r>
              <a:rPr lang="en-US" altLang="zh-CN" kern="1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kern="1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倍</a:t>
            </a:r>
            <a:r>
              <a:rPr lang="zh-CN" altLang="en-US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。定时器</a:t>
            </a:r>
            <a:r>
              <a:rPr lang="en-US" altLang="zh-CN" kern="1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TIM2~5</a:t>
            </a:r>
            <a:r>
              <a:rPr lang="zh-CN" altLang="en-US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挂在</a:t>
            </a:r>
            <a:r>
              <a:rPr lang="en-US" altLang="zh-CN" kern="1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APB1</a:t>
            </a:r>
            <a:r>
              <a:rPr lang="zh-CN" altLang="en-US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总线上，但其时钟频率仍是</a:t>
            </a:r>
            <a:r>
              <a:rPr lang="en-US" altLang="zh-CN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84MHz</a:t>
            </a:r>
            <a:r>
              <a:rPr lang="zh-CN" altLang="en-US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，这里要注意</a:t>
            </a:r>
            <a:r>
              <a:rPr lang="en-US" altLang="zh-CN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APB1</a:t>
            </a:r>
            <a:r>
              <a:rPr lang="zh-CN" altLang="en-US" kern="1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外设（接口）时钟</a:t>
            </a:r>
            <a:r>
              <a:rPr lang="zh-CN" altLang="en-US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和</a:t>
            </a:r>
            <a:r>
              <a:rPr lang="zh-CN" altLang="en-US" kern="1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定时器时钟</a:t>
            </a:r>
            <a:r>
              <a:rPr lang="zh-CN" altLang="en-US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的区别</a:t>
            </a:r>
            <a:endParaRPr lang="zh-CN" altLang="zh-CN" kern="1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754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0883ACBA-CFFF-346A-B484-3DFF468B0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27" y="2567994"/>
            <a:ext cx="5753715" cy="2307440"/>
          </a:xfrm>
          <a:prstGeom prst="rect">
            <a:avLst/>
          </a:prstGeom>
        </p:spPr>
      </p:pic>
      <p:sp>
        <p:nvSpPr>
          <p:cNvPr id="6147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200" b="1" dirty="0">
              <a:solidFill>
                <a:srgbClr val="4F6228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2" name="组合 21">
            <a:extLst>
              <a:ext uri="{FF2B5EF4-FFF2-40B4-BE49-F238E27FC236}">
                <a16:creationId xmlns:a16="http://schemas.microsoft.com/office/drawing/2014/main" id="{09C1911F-840F-6959-575E-394993C6DC78}"/>
              </a:ext>
            </a:extLst>
          </p:cNvPr>
          <p:cNvGrpSpPr/>
          <p:nvPr/>
        </p:nvGrpSpPr>
        <p:grpSpPr>
          <a:xfrm>
            <a:off x="274638" y="1000663"/>
            <a:ext cx="6600825" cy="521725"/>
            <a:chOff x="558800" y="1538934"/>
            <a:chExt cx="6601618" cy="523377"/>
          </a:xfrm>
        </p:grpSpPr>
        <p:sp>
          <p:nvSpPr>
            <p:cNvPr id="4" name="AutoShape 5">
              <a:extLst>
                <a:ext uri="{FF2B5EF4-FFF2-40B4-BE49-F238E27FC236}">
                  <a16:creationId xmlns:a16="http://schemas.microsoft.com/office/drawing/2014/main" id="{B5EF3EEA-DF3C-1911-5E27-BA15FD4B4998}"/>
                </a:ext>
              </a:extLst>
            </p:cNvPr>
            <p:cNvSpPr/>
            <p:nvPr/>
          </p:nvSpPr>
          <p:spPr>
            <a:xfrm>
              <a:off x="593725" y="1546225"/>
              <a:ext cx="6086475" cy="50006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399FF">
                    <a:alpha val="49001"/>
                  </a:srgbClr>
                </a:gs>
                <a:gs pos="100000">
                  <a:srgbClr val="FEFDF3"/>
                </a:gs>
              </a:gsLst>
              <a:lin ang="0" scaled="1"/>
              <a:tileRect/>
            </a:gradFill>
            <a:ln w="38100">
              <a:noFill/>
            </a:ln>
          </p:spPr>
          <p:txBody>
            <a:bodyPr wrap="none" anchor="ctr" anchorCtr="0"/>
            <a:lstStyle/>
            <a:p>
              <a:pPr algn="r" eaLnBrk="0" hangingPunct="0"/>
              <a:endParaRPr lang="zh-CN" altLang="zh-CN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5" name="Rectangle 101">
              <a:extLst>
                <a:ext uri="{FF2B5EF4-FFF2-40B4-BE49-F238E27FC236}">
                  <a16:creationId xmlns:a16="http://schemas.microsoft.com/office/drawing/2014/main" id="{DADF46E0-3250-7496-9666-EE3A3EC74F39}"/>
                </a:ext>
              </a:extLst>
            </p:cNvPr>
            <p:cNvSpPr/>
            <p:nvPr/>
          </p:nvSpPr>
          <p:spPr>
            <a:xfrm>
              <a:off x="1062038" y="1566865"/>
              <a:ext cx="6098380" cy="4631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功能和使用</a:t>
              </a:r>
              <a:r>
                <a:rPr lang="en-US" altLang="zh-CN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——</a:t>
              </a:r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计数功能</a:t>
              </a:r>
            </a:p>
          </p:txBody>
        </p:sp>
        <p:sp>
          <p:nvSpPr>
            <p:cNvPr id="6" name="Oval 222">
              <a:extLst>
                <a:ext uri="{FF2B5EF4-FFF2-40B4-BE49-F238E27FC236}">
                  <a16:creationId xmlns:a16="http://schemas.microsoft.com/office/drawing/2014/main" id="{B298ECF5-DBCF-A88F-38EF-724A0FBE7A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3399FF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7" name="Oval 223">
              <a:extLst>
                <a:ext uri="{FF2B5EF4-FFF2-40B4-BE49-F238E27FC236}">
                  <a16:creationId xmlns:a16="http://schemas.microsoft.com/office/drawing/2014/main" id="{CF24D15A-8711-F327-931F-9111594095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8" name="Oval 224">
              <a:extLst>
                <a:ext uri="{FF2B5EF4-FFF2-40B4-BE49-F238E27FC236}">
                  <a16:creationId xmlns:a16="http://schemas.microsoft.com/office/drawing/2014/main" id="{85B0B713-E7A0-5F8C-EAD9-5C4CC2BB5C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2138" y="1538934"/>
              <a:ext cx="433387" cy="520995"/>
            </a:xfrm>
            <a:prstGeom prst="ellipse">
              <a:avLst/>
            </a:prstGeom>
            <a:gradFill rotWithShape="1">
              <a:gsLst>
                <a:gs pos="0">
                  <a:srgbClr val="1C538A"/>
                </a:gs>
                <a:gs pos="50000">
                  <a:srgbClr val="3399FF"/>
                </a:gs>
                <a:gs pos="100000">
                  <a:srgbClr val="1C538A"/>
                </a:gs>
              </a:gsLst>
              <a:lin ang="189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9" name="Oval 225">
              <a:extLst>
                <a:ext uri="{FF2B5EF4-FFF2-40B4-BE49-F238E27FC236}">
                  <a16:creationId xmlns:a16="http://schemas.microsoft.com/office/drawing/2014/main" id="{22951E33-4349-7317-A75B-EF3B8A5C72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8963" y="1541316"/>
              <a:ext cx="434975" cy="520995"/>
            </a:xfrm>
            <a:prstGeom prst="ellipse">
              <a:avLst/>
            </a:prstGeom>
            <a:gradFill rotWithShape="1">
              <a:gsLst>
                <a:gs pos="0">
                  <a:srgbClr val="2061A2"/>
                </a:gs>
                <a:gs pos="100000">
                  <a:srgbClr val="3399FF">
                    <a:alpha val="0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0" name="Oval 226">
              <a:extLst>
                <a:ext uri="{FF2B5EF4-FFF2-40B4-BE49-F238E27FC236}">
                  <a16:creationId xmlns:a16="http://schemas.microsoft.com/office/drawing/2014/main" id="{C26CF9E2-B8CE-1EA4-F545-BA46335219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4363" y="1538934"/>
              <a:ext cx="390525" cy="520995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1" name="Text Box 227">
              <a:extLst>
                <a:ext uri="{FF2B5EF4-FFF2-40B4-BE49-F238E27FC236}">
                  <a16:creationId xmlns:a16="http://schemas.microsoft.com/office/drawing/2014/main" id="{89893B17-22D6-78EE-02A8-3A2646668E56}"/>
                </a:ext>
              </a:extLst>
            </p:cNvPr>
            <p:cNvSpPr txBox="1"/>
            <p:nvPr/>
          </p:nvSpPr>
          <p:spPr>
            <a:xfrm>
              <a:off x="631825" y="1609725"/>
              <a:ext cx="360363" cy="4013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3</a:t>
              </a:r>
            </a:p>
          </p:txBody>
        </p:sp>
      </p:grpSp>
      <p:sp>
        <p:nvSpPr>
          <p:cNvPr id="12" name="Rectangle 4">
            <a:extLst>
              <a:ext uri="{FF2B5EF4-FFF2-40B4-BE49-F238E27FC236}">
                <a16:creationId xmlns:a16="http://schemas.microsoft.com/office/drawing/2014/main" id="{E6422674-39D0-CE8A-E6D0-5C0CA2C0B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079" y="1592739"/>
            <a:ext cx="8617842" cy="393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ts val="2500"/>
              </a:lnSpc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TIM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时钟使能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+mn-lt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FF27A89B-864A-0CBD-6246-FB8A50FA5B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097" y="1865338"/>
            <a:ext cx="8813806" cy="733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ts val="2500"/>
              </a:lnSpc>
              <a:buClr>
                <a:srgbClr val="C00000"/>
              </a:buClr>
              <a:defRPr/>
            </a:pP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通过 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RCC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专用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时钟配置寄存器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(RCC_DCKCFGR)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的 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TIMPRE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位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设置所有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定时器时钟频率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，默认值为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0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。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RCC_APB1ENR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寄存器中用到的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TIMEN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位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置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1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，使能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TIM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时钟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5DBD660-4651-3988-0070-95D08DCD217A}"/>
              </a:ext>
            </a:extLst>
          </p:cNvPr>
          <p:cNvSpPr/>
          <p:nvPr/>
        </p:nvSpPr>
        <p:spPr>
          <a:xfrm>
            <a:off x="4718973" y="4372724"/>
            <a:ext cx="1437204" cy="4950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EE6B21D-D0F6-AF1A-FBE5-7E45B3C0B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125" y="3429000"/>
            <a:ext cx="1542084" cy="158699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7A67CB8F-8B87-303F-D0FD-C132129CFC70}"/>
              </a:ext>
            </a:extLst>
          </p:cNvPr>
          <p:cNvSpPr txBox="1"/>
          <p:nvPr/>
        </p:nvSpPr>
        <p:spPr>
          <a:xfrm>
            <a:off x="463827" y="4945963"/>
            <a:ext cx="550684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#define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__HAL_RCC_TIM3_CLK_ENABLE() </a:t>
            </a:r>
            <a:r>
              <a:rPr lang="en-US" altLang="zh-CN" sz="12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do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 \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__IO uint32_t </a:t>
            </a:r>
            <a:r>
              <a:rPr lang="en-US" altLang="zh-CN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tmpreg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0x00U; \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SET_BIT(RCC-&gt;APB1ENR, RCC_APB1ENR_TIM3EN);\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/* Delay after an RCC peripheral clock enabling */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\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tmpreg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READ_BIT(RCC-&gt;APB1ENR, RCC_APB1ENR_TIM3EN);\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UNUSED(</a:t>
            </a:r>
            <a:r>
              <a:rPr lang="en-US" altLang="zh-CN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tmpreg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 \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 </a:t>
            </a:r>
            <a:r>
              <a:rPr lang="en-US" altLang="zh-CN" sz="12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while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(0U)</a:t>
            </a:r>
          </a:p>
        </p:txBody>
      </p:sp>
    </p:spTree>
    <p:extLst>
      <p:ext uri="{BB962C8B-B14F-4D97-AF65-F5344CB8AC3E}">
        <p14:creationId xmlns:p14="http://schemas.microsoft.com/office/powerpoint/2010/main" val="2064912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200" b="1" dirty="0">
              <a:solidFill>
                <a:srgbClr val="4F6228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2" name="组合 21">
            <a:extLst>
              <a:ext uri="{FF2B5EF4-FFF2-40B4-BE49-F238E27FC236}">
                <a16:creationId xmlns:a16="http://schemas.microsoft.com/office/drawing/2014/main" id="{09C1911F-840F-6959-575E-394993C6DC78}"/>
              </a:ext>
            </a:extLst>
          </p:cNvPr>
          <p:cNvGrpSpPr/>
          <p:nvPr/>
        </p:nvGrpSpPr>
        <p:grpSpPr>
          <a:xfrm>
            <a:off x="274638" y="1018663"/>
            <a:ext cx="6600825" cy="521725"/>
            <a:chOff x="558800" y="1538934"/>
            <a:chExt cx="6601618" cy="523377"/>
          </a:xfrm>
        </p:grpSpPr>
        <p:sp>
          <p:nvSpPr>
            <p:cNvPr id="4" name="AutoShape 5">
              <a:extLst>
                <a:ext uri="{FF2B5EF4-FFF2-40B4-BE49-F238E27FC236}">
                  <a16:creationId xmlns:a16="http://schemas.microsoft.com/office/drawing/2014/main" id="{B5EF3EEA-DF3C-1911-5E27-BA15FD4B4998}"/>
                </a:ext>
              </a:extLst>
            </p:cNvPr>
            <p:cNvSpPr/>
            <p:nvPr/>
          </p:nvSpPr>
          <p:spPr>
            <a:xfrm>
              <a:off x="593725" y="1546225"/>
              <a:ext cx="6086475" cy="50006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399FF">
                    <a:alpha val="49001"/>
                  </a:srgbClr>
                </a:gs>
                <a:gs pos="100000">
                  <a:srgbClr val="FEFDF3"/>
                </a:gs>
              </a:gsLst>
              <a:lin ang="0" scaled="1"/>
              <a:tileRect/>
            </a:gradFill>
            <a:ln w="38100">
              <a:noFill/>
            </a:ln>
          </p:spPr>
          <p:txBody>
            <a:bodyPr wrap="none" anchor="ctr" anchorCtr="0"/>
            <a:lstStyle/>
            <a:p>
              <a:pPr algn="r" eaLnBrk="0" hangingPunct="0"/>
              <a:endParaRPr lang="zh-CN" altLang="zh-CN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5" name="Rectangle 101">
              <a:extLst>
                <a:ext uri="{FF2B5EF4-FFF2-40B4-BE49-F238E27FC236}">
                  <a16:creationId xmlns:a16="http://schemas.microsoft.com/office/drawing/2014/main" id="{DADF46E0-3250-7496-9666-EE3A3EC74F39}"/>
                </a:ext>
              </a:extLst>
            </p:cNvPr>
            <p:cNvSpPr/>
            <p:nvPr/>
          </p:nvSpPr>
          <p:spPr>
            <a:xfrm>
              <a:off x="1062038" y="1566865"/>
              <a:ext cx="6098380" cy="4631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功能和使用</a:t>
              </a:r>
              <a:r>
                <a:rPr lang="en-US" altLang="zh-CN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——</a:t>
              </a:r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计数功能</a:t>
              </a:r>
            </a:p>
          </p:txBody>
        </p:sp>
        <p:sp>
          <p:nvSpPr>
            <p:cNvPr id="6" name="Oval 222">
              <a:extLst>
                <a:ext uri="{FF2B5EF4-FFF2-40B4-BE49-F238E27FC236}">
                  <a16:creationId xmlns:a16="http://schemas.microsoft.com/office/drawing/2014/main" id="{B298ECF5-DBCF-A88F-38EF-724A0FBE7A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3399FF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7" name="Oval 223">
              <a:extLst>
                <a:ext uri="{FF2B5EF4-FFF2-40B4-BE49-F238E27FC236}">
                  <a16:creationId xmlns:a16="http://schemas.microsoft.com/office/drawing/2014/main" id="{CF24D15A-8711-F327-931F-9111594095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8" name="Oval 224">
              <a:extLst>
                <a:ext uri="{FF2B5EF4-FFF2-40B4-BE49-F238E27FC236}">
                  <a16:creationId xmlns:a16="http://schemas.microsoft.com/office/drawing/2014/main" id="{85B0B713-E7A0-5F8C-EAD9-5C4CC2BB5C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2138" y="1538934"/>
              <a:ext cx="433387" cy="520995"/>
            </a:xfrm>
            <a:prstGeom prst="ellipse">
              <a:avLst/>
            </a:prstGeom>
            <a:gradFill rotWithShape="1">
              <a:gsLst>
                <a:gs pos="0">
                  <a:srgbClr val="1C538A"/>
                </a:gs>
                <a:gs pos="50000">
                  <a:srgbClr val="3399FF"/>
                </a:gs>
                <a:gs pos="100000">
                  <a:srgbClr val="1C538A"/>
                </a:gs>
              </a:gsLst>
              <a:lin ang="189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9" name="Oval 225">
              <a:extLst>
                <a:ext uri="{FF2B5EF4-FFF2-40B4-BE49-F238E27FC236}">
                  <a16:creationId xmlns:a16="http://schemas.microsoft.com/office/drawing/2014/main" id="{22951E33-4349-7317-A75B-EF3B8A5C72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8963" y="1541316"/>
              <a:ext cx="434975" cy="520995"/>
            </a:xfrm>
            <a:prstGeom prst="ellipse">
              <a:avLst/>
            </a:prstGeom>
            <a:gradFill rotWithShape="1">
              <a:gsLst>
                <a:gs pos="0">
                  <a:srgbClr val="2061A2"/>
                </a:gs>
                <a:gs pos="100000">
                  <a:srgbClr val="3399FF">
                    <a:alpha val="0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0" name="Oval 226">
              <a:extLst>
                <a:ext uri="{FF2B5EF4-FFF2-40B4-BE49-F238E27FC236}">
                  <a16:creationId xmlns:a16="http://schemas.microsoft.com/office/drawing/2014/main" id="{C26CF9E2-B8CE-1EA4-F545-BA46335219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4363" y="1538934"/>
              <a:ext cx="390525" cy="520995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1" name="Text Box 227">
              <a:extLst>
                <a:ext uri="{FF2B5EF4-FFF2-40B4-BE49-F238E27FC236}">
                  <a16:creationId xmlns:a16="http://schemas.microsoft.com/office/drawing/2014/main" id="{89893B17-22D6-78EE-02A8-3A2646668E56}"/>
                </a:ext>
              </a:extLst>
            </p:cNvPr>
            <p:cNvSpPr txBox="1"/>
            <p:nvPr/>
          </p:nvSpPr>
          <p:spPr>
            <a:xfrm>
              <a:off x="631825" y="1609725"/>
              <a:ext cx="360363" cy="4013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3</a:t>
              </a:r>
            </a:p>
          </p:txBody>
        </p:sp>
      </p:grpSp>
      <p:sp>
        <p:nvSpPr>
          <p:cNvPr id="12" name="Rectangle 4">
            <a:extLst>
              <a:ext uri="{FF2B5EF4-FFF2-40B4-BE49-F238E27FC236}">
                <a16:creationId xmlns:a16="http://schemas.microsoft.com/office/drawing/2014/main" id="{E6422674-39D0-CE8A-E6D0-5C0CA2C0B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097" y="1605287"/>
            <a:ext cx="8617842" cy="412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ts val="2500"/>
              </a:lnSpc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预分频寄存器</a:t>
            </a:r>
            <a:r>
              <a:rPr lang="en-US" altLang="zh-CN" sz="2000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TIMx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 </a:t>
            </a:r>
            <a:r>
              <a:rPr lang="en-US" altLang="zh-CN" sz="2000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prescaler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 (</a:t>
            </a:r>
            <a:r>
              <a:rPr lang="en-US" altLang="zh-CN" sz="2000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TIMx_PSC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)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+mn-lt"/>
            </a:endParaRPr>
          </a:p>
        </p:txBody>
      </p:sp>
      <p:pic>
        <p:nvPicPr>
          <p:cNvPr id="2050" name="Picture 2" descr="https://pic4.zhimg.com/v2-5a06db9040ea77d0241480942527143f_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98" y="2013183"/>
            <a:ext cx="8109753" cy="426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791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200" b="1" dirty="0">
              <a:solidFill>
                <a:srgbClr val="4F6228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2" name="组合 21">
            <a:extLst>
              <a:ext uri="{FF2B5EF4-FFF2-40B4-BE49-F238E27FC236}">
                <a16:creationId xmlns:a16="http://schemas.microsoft.com/office/drawing/2014/main" id="{09C1911F-840F-6959-575E-394993C6DC78}"/>
              </a:ext>
            </a:extLst>
          </p:cNvPr>
          <p:cNvGrpSpPr/>
          <p:nvPr/>
        </p:nvGrpSpPr>
        <p:grpSpPr>
          <a:xfrm>
            <a:off x="274638" y="1018663"/>
            <a:ext cx="6600825" cy="521725"/>
            <a:chOff x="558800" y="1538934"/>
            <a:chExt cx="6601618" cy="523377"/>
          </a:xfrm>
        </p:grpSpPr>
        <p:sp>
          <p:nvSpPr>
            <p:cNvPr id="4" name="AutoShape 5">
              <a:extLst>
                <a:ext uri="{FF2B5EF4-FFF2-40B4-BE49-F238E27FC236}">
                  <a16:creationId xmlns:a16="http://schemas.microsoft.com/office/drawing/2014/main" id="{B5EF3EEA-DF3C-1911-5E27-BA15FD4B4998}"/>
                </a:ext>
              </a:extLst>
            </p:cNvPr>
            <p:cNvSpPr/>
            <p:nvPr/>
          </p:nvSpPr>
          <p:spPr>
            <a:xfrm>
              <a:off x="593725" y="1546225"/>
              <a:ext cx="6086475" cy="50006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399FF">
                    <a:alpha val="49001"/>
                  </a:srgbClr>
                </a:gs>
                <a:gs pos="100000">
                  <a:srgbClr val="FEFDF3"/>
                </a:gs>
              </a:gsLst>
              <a:lin ang="0" scaled="1"/>
              <a:tileRect/>
            </a:gradFill>
            <a:ln w="38100">
              <a:noFill/>
            </a:ln>
          </p:spPr>
          <p:txBody>
            <a:bodyPr wrap="none" anchor="ctr" anchorCtr="0"/>
            <a:lstStyle/>
            <a:p>
              <a:pPr algn="r" eaLnBrk="0" hangingPunct="0"/>
              <a:endParaRPr lang="zh-CN" altLang="zh-CN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5" name="Rectangle 101">
              <a:extLst>
                <a:ext uri="{FF2B5EF4-FFF2-40B4-BE49-F238E27FC236}">
                  <a16:creationId xmlns:a16="http://schemas.microsoft.com/office/drawing/2014/main" id="{DADF46E0-3250-7496-9666-EE3A3EC74F39}"/>
                </a:ext>
              </a:extLst>
            </p:cNvPr>
            <p:cNvSpPr/>
            <p:nvPr/>
          </p:nvSpPr>
          <p:spPr>
            <a:xfrm>
              <a:off x="1062038" y="1566865"/>
              <a:ext cx="6098380" cy="4631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功能和使用</a:t>
              </a:r>
              <a:r>
                <a:rPr lang="en-US" altLang="zh-CN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——</a:t>
              </a:r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计数功能</a:t>
              </a:r>
            </a:p>
          </p:txBody>
        </p:sp>
        <p:sp>
          <p:nvSpPr>
            <p:cNvPr id="6" name="Oval 222">
              <a:extLst>
                <a:ext uri="{FF2B5EF4-FFF2-40B4-BE49-F238E27FC236}">
                  <a16:creationId xmlns:a16="http://schemas.microsoft.com/office/drawing/2014/main" id="{B298ECF5-DBCF-A88F-38EF-724A0FBE7A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3399FF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7" name="Oval 223">
              <a:extLst>
                <a:ext uri="{FF2B5EF4-FFF2-40B4-BE49-F238E27FC236}">
                  <a16:creationId xmlns:a16="http://schemas.microsoft.com/office/drawing/2014/main" id="{CF24D15A-8711-F327-931F-9111594095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8" name="Oval 224">
              <a:extLst>
                <a:ext uri="{FF2B5EF4-FFF2-40B4-BE49-F238E27FC236}">
                  <a16:creationId xmlns:a16="http://schemas.microsoft.com/office/drawing/2014/main" id="{85B0B713-E7A0-5F8C-EAD9-5C4CC2BB5C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2138" y="1538934"/>
              <a:ext cx="433387" cy="520995"/>
            </a:xfrm>
            <a:prstGeom prst="ellipse">
              <a:avLst/>
            </a:prstGeom>
            <a:gradFill rotWithShape="1">
              <a:gsLst>
                <a:gs pos="0">
                  <a:srgbClr val="1C538A"/>
                </a:gs>
                <a:gs pos="50000">
                  <a:srgbClr val="3399FF"/>
                </a:gs>
                <a:gs pos="100000">
                  <a:srgbClr val="1C538A"/>
                </a:gs>
              </a:gsLst>
              <a:lin ang="189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9" name="Oval 225">
              <a:extLst>
                <a:ext uri="{FF2B5EF4-FFF2-40B4-BE49-F238E27FC236}">
                  <a16:creationId xmlns:a16="http://schemas.microsoft.com/office/drawing/2014/main" id="{22951E33-4349-7317-A75B-EF3B8A5C72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8963" y="1541316"/>
              <a:ext cx="434975" cy="520995"/>
            </a:xfrm>
            <a:prstGeom prst="ellipse">
              <a:avLst/>
            </a:prstGeom>
            <a:gradFill rotWithShape="1">
              <a:gsLst>
                <a:gs pos="0">
                  <a:srgbClr val="2061A2"/>
                </a:gs>
                <a:gs pos="100000">
                  <a:srgbClr val="3399FF">
                    <a:alpha val="0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0" name="Oval 226">
              <a:extLst>
                <a:ext uri="{FF2B5EF4-FFF2-40B4-BE49-F238E27FC236}">
                  <a16:creationId xmlns:a16="http://schemas.microsoft.com/office/drawing/2014/main" id="{C26CF9E2-B8CE-1EA4-F545-BA46335219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4363" y="1538934"/>
              <a:ext cx="390525" cy="520995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1" name="Text Box 227">
              <a:extLst>
                <a:ext uri="{FF2B5EF4-FFF2-40B4-BE49-F238E27FC236}">
                  <a16:creationId xmlns:a16="http://schemas.microsoft.com/office/drawing/2014/main" id="{89893B17-22D6-78EE-02A8-3A2646668E56}"/>
                </a:ext>
              </a:extLst>
            </p:cNvPr>
            <p:cNvSpPr txBox="1"/>
            <p:nvPr/>
          </p:nvSpPr>
          <p:spPr>
            <a:xfrm>
              <a:off x="631825" y="1609725"/>
              <a:ext cx="360363" cy="4013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3</a:t>
              </a:r>
            </a:p>
          </p:txBody>
        </p:sp>
      </p:grpSp>
      <p:sp>
        <p:nvSpPr>
          <p:cNvPr id="12" name="Rectangle 4">
            <a:extLst>
              <a:ext uri="{FF2B5EF4-FFF2-40B4-BE49-F238E27FC236}">
                <a16:creationId xmlns:a16="http://schemas.microsoft.com/office/drawing/2014/main" id="{E6422674-39D0-CE8A-E6D0-5C0CA2C0B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210" y="1555684"/>
            <a:ext cx="8617842" cy="412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ts val="2500"/>
              </a:lnSpc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预分频寄存器</a:t>
            </a:r>
            <a:r>
              <a:rPr lang="en-US" altLang="zh-CN" sz="2000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TIMx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 </a:t>
            </a:r>
            <a:r>
              <a:rPr lang="en-US" altLang="zh-CN" sz="2000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prescaler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 (</a:t>
            </a:r>
            <a:r>
              <a:rPr lang="en-US" altLang="zh-CN" sz="2000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TIMx_PSC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)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342B56D-68CD-B900-3085-B99E9517876A}"/>
              </a:ext>
            </a:extLst>
          </p:cNvPr>
          <p:cNvSpPr/>
          <p:nvPr/>
        </p:nvSpPr>
        <p:spPr>
          <a:xfrm>
            <a:off x="286576" y="2012220"/>
            <a:ext cx="3637351" cy="147732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zh-CN" altLang="en-US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定时事件生成时间主要由 </a:t>
            </a:r>
            <a:r>
              <a:rPr lang="en-US" altLang="zh-CN" kern="100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TIMx_PSC</a:t>
            </a:r>
            <a:r>
              <a:rPr lang="en-US" altLang="zh-CN" kern="1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和 </a:t>
            </a:r>
            <a:r>
              <a:rPr lang="en-US" altLang="zh-CN" kern="100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TIMx_ARR</a:t>
            </a:r>
            <a:r>
              <a:rPr lang="zh-CN" altLang="en-US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两个寄存器值决定，也就是</a:t>
            </a:r>
            <a:r>
              <a:rPr lang="zh-CN" altLang="en-US" kern="1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定时器周期。</a:t>
            </a:r>
            <a:endParaRPr lang="en-US" altLang="zh-CN" kern="1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CN" altLang="en-US" kern="1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计数器时钟频率</a:t>
            </a:r>
            <a:r>
              <a:rPr lang="en-US" altLang="zh-CN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CK_CNT=</a:t>
            </a:r>
            <a:r>
              <a:rPr lang="en-US" altLang="zh-CN" dirty="0" err="1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baseline="-25000" dirty="0" err="1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CK_PSC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/(PSC+1)</a:t>
            </a:r>
            <a:endParaRPr lang="zh-CN" altLang="zh-CN" kern="1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31AE398-9BF9-7DD3-1602-6FA43B96731C}"/>
              </a:ext>
            </a:extLst>
          </p:cNvPr>
          <p:cNvSpPr/>
          <p:nvPr/>
        </p:nvSpPr>
        <p:spPr>
          <a:xfrm>
            <a:off x="304797" y="3810148"/>
            <a:ext cx="3508796" cy="17543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例：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b="1" baseline="-25000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CK_PSC</a:t>
            </a:r>
            <a:r>
              <a:rPr lang="zh-CN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TIM</a:t>
            </a:r>
            <a:r>
              <a:rPr lang="zh-CN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模块的时钟频率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84MHz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，若要做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8400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分频，就往寄存器写入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8399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，则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计数器时钟频率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10kHz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TIM3-&gt;PSC=8399; //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预分频数</a:t>
            </a:r>
          </a:p>
          <a:p>
            <a:endParaRPr lang="zh-CN" altLang="en-US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63FF483-BF0E-75A8-B026-5D87667544D8}"/>
              </a:ext>
            </a:extLst>
          </p:cNvPr>
          <p:cNvSpPr/>
          <p:nvPr/>
        </p:nvSpPr>
        <p:spPr>
          <a:xfrm>
            <a:off x="156331" y="4636867"/>
            <a:ext cx="258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 </a:t>
            </a:r>
            <a:endParaRPr lang="zh-CN" altLang="en-US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074" name="Picture 2" descr="https://pic4.zhimg.com/v2-c3e4edd905b09483fc061140cb49ccff_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106" y="1968618"/>
            <a:ext cx="5120382" cy="417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225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200" b="1" dirty="0">
              <a:solidFill>
                <a:srgbClr val="4F6228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2" name="组合 21">
            <a:extLst>
              <a:ext uri="{FF2B5EF4-FFF2-40B4-BE49-F238E27FC236}">
                <a16:creationId xmlns:a16="http://schemas.microsoft.com/office/drawing/2014/main" id="{09C1911F-840F-6959-575E-394993C6DC78}"/>
              </a:ext>
            </a:extLst>
          </p:cNvPr>
          <p:cNvGrpSpPr/>
          <p:nvPr/>
        </p:nvGrpSpPr>
        <p:grpSpPr>
          <a:xfrm>
            <a:off x="259410" y="1004277"/>
            <a:ext cx="6600825" cy="521725"/>
            <a:chOff x="558800" y="1538934"/>
            <a:chExt cx="6601618" cy="523377"/>
          </a:xfrm>
        </p:grpSpPr>
        <p:sp>
          <p:nvSpPr>
            <p:cNvPr id="4" name="AutoShape 5">
              <a:extLst>
                <a:ext uri="{FF2B5EF4-FFF2-40B4-BE49-F238E27FC236}">
                  <a16:creationId xmlns:a16="http://schemas.microsoft.com/office/drawing/2014/main" id="{B5EF3EEA-DF3C-1911-5E27-BA15FD4B4998}"/>
                </a:ext>
              </a:extLst>
            </p:cNvPr>
            <p:cNvSpPr/>
            <p:nvPr/>
          </p:nvSpPr>
          <p:spPr>
            <a:xfrm>
              <a:off x="593725" y="1546225"/>
              <a:ext cx="6086475" cy="50006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399FF">
                    <a:alpha val="49001"/>
                  </a:srgbClr>
                </a:gs>
                <a:gs pos="100000">
                  <a:srgbClr val="FEFDF3"/>
                </a:gs>
              </a:gsLst>
              <a:lin ang="0" scaled="1"/>
              <a:tileRect/>
            </a:gradFill>
            <a:ln w="38100">
              <a:noFill/>
            </a:ln>
          </p:spPr>
          <p:txBody>
            <a:bodyPr wrap="none" anchor="ctr" anchorCtr="0"/>
            <a:lstStyle/>
            <a:p>
              <a:pPr algn="r" eaLnBrk="0" hangingPunct="0"/>
              <a:endParaRPr lang="zh-CN" altLang="zh-CN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5" name="Rectangle 101">
              <a:extLst>
                <a:ext uri="{FF2B5EF4-FFF2-40B4-BE49-F238E27FC236}">
                  <a16:creationId xmlns:a16="http://schemas.microsoft.com/office/drawing/2014/main" id="{DADF46E0-3250-7496-9666-EE3A3EC74F39}"/>
                </a:ext>
              </a:extLst>
            </p:cNvPr>
            <p:cNvSpPr/>
            <p:nvPr/>
          </p:nvSpPr>
          <p:spPr>
            <a:xfrm>
              <a:off x="1062038" y="1566865"/>
              <a:ext cx="6098380" cy="4631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功能和使用</a:t>
              </a:r>
              <a:r>
                <a:rPr lang="en-US" altLang="zh-CN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——</a:t>
              </a:r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计数功能</a:t>
              </a:r>
            </a:p>
          </p:txBody>
        </p:sp>
        <p:sp>
          <p:nvSpPr>
            <p:cNvPr id="6" name="Oval 222">
              <a:extLst>
                <a:ext uri="{FF2B5EF4-FFF2-40B4-BE49-F238E27FC236}">
                  <a16:creationId xmlns:a16="http://schemas.microsoft.com/office/drawing/2014/main" id="{B298ECF5-DBCF-A88F-38EF-724A0FBE7A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3399FF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7" name="Oval 223">
              <a:extLst>
                <a:ext uri="{FF2B5EF4-FFF2-40B4-BE49-F238E27FC236}">
                  <a16:creationId xmlns:a16="http://schemas.microsoft.com/office/drawing/2014/main" id="{CF24D15A-8711-F327-931F-9111594095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8" name="Oval 224">
              <a:extLst>
                <a:ext uri="{FF2B5EF4-FFF2-40B4-BE49-F238E27FC236}">
                  <a16:creationId xmlns:a16="http://schemas.microsoft.com/office/drawing/2014/main" id="{85B0B713-E7A0-5F8C-EAD9-5C4CC2BB5C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2138" y="1538934"/>
              <a:ext cx="433387" cy="520995"/>
            </a:xfrm>
            <a:prstGeom prst="ellipse">
              <a:avLst/>
            </a:prstGeom>
            <a:gradFill rotWithShape="1">
              <a:gsLst>
                <a:gs pos="0">
                  <a:srgbClr val="1C538A"/>
                </a:gs>
                <a:gs pos="50000">
                  <a:srgbClr val="3399FF"/>
                </a:gs>
                <a:gs pos="100000">
                  <a:srgbClr val="1C538A"/>
                </a:gs>
              </a:gsLst>
              <a:lin ang="189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9" name="Oval 225">
              <a:extLst>
                <a:ext uri="{FF2B5EF4-FFF2-40B4-BE49-F238E27FC236}">
                  <a16:creationId xmlns:a16="http://schemas.microsoft.com/office/drawing/2014/main" id="{22951E33-4349-7317-A75B-EF3B8A5C72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8963" y="1541316"/>
              <a:ext cx="434975" cy="520995"/>
            </a:xfrm>
            <a:prstGeom prst="ellipse">
              <a:avLst/>
            </a:prstGeom>
            <a:gradFill rotWithShape="1">
              <a:gsLst>
                <a:gs pos="0">
                  <a:srgbClr val="2061A2"/>
                </a:gs>
                <a:gs pos="100000">
                  <a:srgbClr val="3399FF">
                    <a:alpha val="0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0" name="Oval 226">
              <a:extLst>
                <a:ext uri="{FF2B5EF4-FFF2-40B4-BE49-F238E27FC236}">
                  <a16:creationId xmlns:a16="http://schemas.microsoft.com/office/drawing/2014/main" id="{C26CF9E2-B8CE-1EA4-F545-BA46335219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4363" y="1538934"/>
              <a:ext cx="390525" cy="520995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1" name="Text Box 227">
              <a:extLst>
                <a:ext uri="{FF2B5EF4-FFF2-40B4-BE49-F238E27FC236}">
                  <a16:creationId xmlns:a16="http://schemas.microsoft.com/office/drawing/2014/main" id="{89893B17-22D6-78EE-02A8-3A2646668E56}"/>
                </a:ext>
              </a:extLst>
            </p:cNvPr>
            <p:cNvSpPr txBox="1"/>
            <p:nvPr/>
          </p:nvSpPr>
          <p:spPr>
            <a:xfrm>
              <a:off x="631825" y="1609725"/>
              <a:ext cx="360363" cy="4013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3</a:t>
              </a:r>
            </a:p>
          </p:txBody>
        </p:sp>
      </p:grpSp>
      <p:sp>
        <p:nvSpPr>
          <p:cNvPr id="12" name="Rectangle 4">
            <a:extLst>
              <a:ext uri="{FF2B5EF4-FFF2-40B4-BE49-F238E27FC236}">
                <a16:creationId xmlns:a16="http://schemas.microsoft.com/office/drawing/2014/main" id="{E6422674-39D0-CE8A-E6D0-5C0CA2C0B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410" y="1553615"/>
            <a:ext cx="8617842" cy="412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ts val="2500"/>
              </a:lnSpc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自动重载寄存器</a:t>
            </a:r>
            <a:r>
              <a:rPr lang="en-US" altLang="zh-CN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TIMx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 auto-reload register (</a:t>
            </a:r>
            <a:r>
              <a:rPr lang="en-US" altLang="zh-CN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TIMx_ARR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)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+mn-lt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7DE5B13C-5830-B9F5-E573-F4CEAC523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27" y="1966549"/>
            <a:ext cx="7272808" cy="260992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B58D629-344D-D7B7-C737-A2EB005B03DC}"/>
              </a:ext>
            </a:extLst>
          </p:cNvPr>
          <p:cNvSpPr/>
          <p:nvPr/>
        </p:nvSpPr>
        <p:spPr>
          <a:xfrm>
            <a:off x="289569" y="4576470"/>
            <a:ext cx="8746927" cy="105413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ARR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：要装载到实际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自动重载寄存器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的值，定时时间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=(ARR+1)×(PSC+1) / </a:t>
            </a:r>
            <a:r>
              <a:rPr lang="en-US" altLang="zh-CN" dirty="0" err="1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baseline="-25000" dirty="0" err="1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CK_PSC</a:t>
            </a:r>
            <a:endParaRPr lang="en-US" altLang="zh-CN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500"/>
              </a:lnSpc>
            </a:pP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例：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baseline="-25000" dirty="0" err="1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CK_PSC</a:t>
            </a:r>
            <a:r>
              <a:rPr lang="zh-CN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TIM</a:t>
            </a:r>
            <a:r>
              <a:rPr lang="zh-CN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模块的时钟频率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84MHz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，若要做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8400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分频，就往寄存器写入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8399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，则计数器时钟频率为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10kHz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；如定时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500ms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，则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ARR=4999</a:t>
            </a:r>
            <a:endParaRPr lang="zh-CN" altLang="en-US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4B07335-BE79-7277-B3D2-BB6146353509}"/>
              </a:ext>
            </a:extLst>
          </p:cNvPr>
          <p:cNvSpPr/>
          <p:nvPr/>
        </p:nvSpPr>
        <p:spPr>
          <a:xfrm>
            <a:off x="4283065" y="2639998"/>
            <a:ext cx="36102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0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 TIM3-&gt;</a:t>
            </a:r>
            <a:r>
              <a:rPr lang="en-US" altLang="zh-CN" kern="0" dirty="0">
                <a:solidFill>
                  <a:srgbClr val="000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ARR</a:t>
            </a:r>
            <a:r>
              <a:rPr lang="en-US" altLang="zh-CN" kern="0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=4999; </a:t>
            </a:r>
            <a:r>
              <a:rPr lang="en-US" altLang="zh-CN" kern="0" dirty="0">
                <a:solidFill>
                  <a:srgbClr val="3F7F5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//</a:t>
            </a:r>
            <a:r>
              <a:rPr lang="zh-CN" altLang="en-US" kern="0" dirty="0">
                <a:solidFill>
                  <a:srgbClr val="3F7F5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重装载值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69269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0883ACBA-CFFF-346A-B484-3DFF468B0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27" y="2405223"/>
            <a:ext cx="5753715" cy="2307440"/>
          </a:xfrm>
          <a:prstGeom prst="rect">
            <a:avLst/>
          </a:prstGeom>
        </p:spPr>
      </p:pic>
      <p:sp>
        <p:nvSpPr>
          <p:cNvPr id="6147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200" b="1" dirty="0">
              <a:solidFill>
                <a:srgbClr val="4F6228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2" name="组合 21">
            <a:extLst>
              <a:ext uri="{FF2B5EF4-FFF2-40B4-BE49-F238E27FC236}">
                <a16:creationId xmlns:a16="http://schemas.microsoft.com/office/drawing/2014/main" id="{09C1911F-840F-6959-575E-394993C6DC78}"/>
              </a:ext>
            </a:extLst>
          </p:cNvPr>
          <p:cNvGrpSpPr/>
          <p:nvPr/>
        </p:nvGrpSpPr>
        <p:grpSpPr>
          <a:xfrm>
            <a:off x="274638" y="1118272"/>
            <a:ext cx="6600825" cy="521725"/>
            <a:chOff x="558800" y="1538934"/>
            <a:chExt cx="6601618" cy="523377"/>
          </a:xfrm>
        </p:grpSpPr>
        <p:sp>
          <p:nvSpPr>
            <p:cNvPr id="4" name="AutoShape 5">
              <a:extLst>
                <a:ext uri="{FF2B5EF4-FFF2-40B4-BE49-F238E27FC236}">
                  <a16:creationId xmlns:a16="http://schemas.microsoft.com/office/drawing/2014/main" id="{B5EF3EEA-DF3C-1911-5E27-BA15FD4B4998}"/>
                </a:ext>
              </a:extLst>
            </p:cNvPr>
            <p:cNvSpPr/>
            <p:nvPr/>
          </p:nvSpPr>
          <p:spPr>
            <a:xfrm>
              <a:off x="593725" y="1546225"/>
              <a:ext cx="6086475" cy="50006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399FF">
                    <a:alpha val="49001"/>
                  </a:srgbClr>
                </a:gs>
                <a:gs pos="100000">
                  <a:srgbClr val="FEFDF3"/>
                </a:gs>
              </a:gsLst>
              <a:lin ang="0" scaled="1"/>
              <a:tileRect/>
            </a:gradFill>
            <a:ln w="38100">
              <a:noFill/>
            </a:ln>
          </p:spPr>
          <p:txBody>
            <a:bodyPr wrap="none" anchor="ctr" anchorCtr="0"/>
            <a:lstStyle/>
            <a:p>
              <a:pPr algn="r" eaLnBrk="0" hangingPunct="0"/>
              <a:endParaRPr lang="zh-CN" altLang="zh-CN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5" name="Rectangle 101">
              <a:extLst>
                <a:ext uri="{FF2B5EF4-FFF2-40B4-BE49-F238E27FC236}">
                  <a16:creationId xmlns:a16="http://schemas.microsoft.com/office/drawing/2014/main" id="{DADF46E0-3250-7496-9666-EE3A3EC74F39}"/>
                </a:ext>
              </a:extLst>
            </p:cNvPr>
            <p:cNvSpPr/>
            <p:nvPr/>
          </p:nvSpPr>
          <p:spPr>
            <a:xfrm>
              <a:off x="1062038" y="1566865"/>
              <a:ext cx="6098380" cy="4631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功能和使用</a:t>
              </a:r>
              <a:r>
                <a:rPr lang="en-US" altLang="zh-CN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——</a:t>
              </a:r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计数功能</a:t>
              </a:r>
            </a:p>
          </p:txBody>
        </p:sp>
        <p:sp>
          <p:nvSpPr>
            <p:cNvPr id="6" name="Oval 222">
              <a:extLst>
                <a:ext uri="{FF2B5EF4-FFF2-40B4-BE49-F238E27FC236}">
                  <a16:creationId xmlns:a16="http://schemas.microsoft.com/office/drawing/2014/main" id="{B298ECF5-DBCF-A88F-38EF-724A0FBE7A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3399FF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7" name="Oval 223">
              <a:extLst>
                <a:ext uri="{FF2B5EF4-FFF2-40B4-BE49-F238E27FC236}">
                  <a16:creationId xmlns:a16="http://schemas.microsoft.com/office/drawing/2014/main" id="{CF24D15A-8711-F327-931F-9111594095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8" name="Oval 224">
              <a:extLst>
                <a:ext uri="{FF2B5EF4-FFF2-40B4-BE49-F238E27FC236}">
                  <a16:creationId xmlns:a16="http://schemas.microsoft.com/office/drawing/2014/main" id="{85B0B713-E7A0-5F8C-EAD9-5C4CC2BB5C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2138" y="1538934"/>
              <a:ext cx="433387" cy="520995"/>
            </a:xfrm>
            <a:prstGeom prst="ellipse">
              <a:avLst/>
            </a:prstGeom>
            <a:gradFill rotWithShape="1">
              <a:gsLst>
                <a:gs pos="0">
                  <a:srgbClr val="1C538A"/>
                </a:gs>
                <a:gs pos="50000">
                  <a:srgbClr val="3399FF"/>
                </a:gs>
                <a:gs pos="100000">
                  <a:srgbClr val="1C538A"/>
                </a:gs>
              </a:gsLst>
              <a:lin ang="189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9" name="Oval 225">
              <a:extLst>
                <a:ext uri="{FF2B5EF4-FFF2-40B4-BE49-F238E27FC236}">
                  <a16:creationId xmlns:a16="http://schemas.microsoft.com/office/drawing/2014/main" id="{22951E33-4349-7317-A75B-EF3B8A5C72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8963" y="1541316"/>
              <a:ext cx="434975" cy="520995"/>
            </a:xfrm>
            <a:prstGeom prst="ellipse">
              <a:avLst/>
            </a:prstGeom>
            <a:gradFill rotWithShape="1">
              <a:gsLst>
                <a:gs pos="0">
                  <a:srgbClr val="2061A2"/>
                </a:gs>
                <a:gs pos="100000">
                  <a:srgbClr val="3399FF">
                    <a:alpha val="0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0" name="Oval 226">
              <a:extLst>
                <a:ext uri="{FF2B5EF4-FFF2-40B4-BE49-F238E27FC236}">
                  <a16:creationId xmlns:a16="http://schemas.microsoft.com/office/drawing/2014/main" id="{C26CF9E2-B8CE-1EA4-F545-BA46335219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4363" y="1538934"/>
              <a:ext cx="390525" cy="520995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1" name="Text Box 227">
              <a:extLst>
                <a:ext uri="{FF2B5EF4-FFF2-40B4-BE49-F238E27FC236}">
                  <a16:creationId xmlns:a16="http://schemas.microsoft.com/office/drawing/2014/main" id="{89893B17-22D6-78EE-02A8-3A2646668E56}"/>
                </a:ext>
              </a:extLst>
            </p:cNvPr>
            <p:cNvSpPr txBox="1"/>
            <p:nvPr/>
          </p:nvSpPr>
          <p:spPr>
            <a:xfrm>
              <a:off x="631825" y="1609725"/>
              <a:ext cx="360363" cy="4013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3</a:t>
              </a:r>
            </a:p>
          </p:txBody>
        </p:sp>
      </p:grpSp>
      <p:sp>
        <p:nvSpPr>
          <p:cNvPr id="12" name="Rectangle 4">
            <a:extLst>
              <a:ext uri="{FF2B5EF4-FFF2-40B4-BE49-F238E27FC236}">
                <a16:creationId xmlns:a16="http://schemas.microsoft.com/office/drawing/2014/main" id="{E6422674-39D0-CE8A-E6D0-5C0CA2C0B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638" y="1628800"/>
            <a:ext cx="8617842" cy="393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ts val="2500"/>
              </a:lnSpc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TIM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时钟使能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+mn-lt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FF27A89B-864A-0CBD-6246-FB8A50FA5B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399" y="1988840"/>
            <a:ext cx="8185202" cy="378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ts val="2500"/>
              </a:lnSpc>
              <a:buClr>
                <a:srgbClr val="C00000"/>
              </a:buClr>
              <a:defRPr/>
            </a:pPr>
            <a:r>
              <a:rPr lang="en-US" altLang="zh-CN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- </a:t>
            </a:r>
            <a:r>
              <a:rPr lang="en-US" altLang="zh-CN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RCC_APB1ENR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寄存器中用到的</a:t>
            </a:r>
            <a:r>
              <a:rPr lang="en-US" altLang="zh-CN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TIMEN</a:t>
            </a:r>
            <a:r>
              <a:rPr lang="zh-CN" altLang="en-US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位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置</a:t>
            </a:r>
            <a:r>
              <a:rPr lang="en-US" altLang="zh-CN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1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，</a:t>
            </a:r>
            <a:r>
              <a:rPr lang="zh-CN" altLang="en-US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使能</a:t>
            </a:r>
            <a:r>
              <a:rPr lang="en-US" altLang="zh-CN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TIM</a:t>
            </a:r>
            <a:r>
              <a:rPr lang="zh-CN" altLang="en-US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时钟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5DBD660-4651-3988-0070-95D08DCD217A}"/>
              </a:ext>
            </a:extLst>
          </p:cNvPr>
          <p:cNvSpPr/>
          <p:nvPr/>
        </p:nvSpPr>
        <p:spPr>
          <a:xfrm>
            <a:off x="4718973" y="4209953"/>
            <a:ext cx="1437204" cy="4950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EE6B21D-D0F6-AF1A-FBE5-7E45B3C0B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125" y="3266229"/>
            <a:ext cx="1542084" cy="158699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7A67CB8F-8B87-303F-D0FD-C132129CFC70}"/>
              </a:ext>
            </a:extLst>
          </p:cNvPr>
          <p:cNvSpPr txBox="1"/>
          <p:nvPr/>
        </p:nvSpPr>
        <p:spPr>
          <a:xfrm>
            <a:off x="463827" y="4783192"/>
            <a:ext cx="550684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>
                <a:solidFill>
                  <a:srgbClr val="7F0055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#define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 __HAL_RCC_TIM3_CLK_ENABLE()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>
                <a:solidFill>
                  <a:srgbClr val="7F0055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do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 { \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__IO uint32_t </a:t>
            </a:r>
            <a:r>
              <a:rPr lang="en-US" altLang="zh-CN" sz="1200" dirty="0" err="1"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tmpreg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 = 0x00U; \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SET_BIT(RCC-&gt;APB1ENR, RCC_APB1ENR_TIM3EN);\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rgbClr val="3F7F5F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/* Delay after an RCC peripheral clock enabling */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 \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 err="1"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tmpreg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 = READ_BIT(RCC-&gt;APB1ENR, RCC_APB1ENR_TIM3EN);\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UNUSED(</a:t>
            </a:r>
            <a:r>
              <a:rPr lang="en-US" altLang="zh-CN" sz="1200" dirty="0" err="1"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tmpreg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); \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} </a:t>
            </a:r>
            <a:r>
              <a:rPr lang="en-US" altLang="zh-CN" sz="1200" b="1" dirty="0">
                <a:solidFill>
                  <a:srgbClr val="7F0055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while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(0U)</a:t>
            </a:r>
          </a:p>
        </p:txBody>
      </p:sp>
    </p:spTree>
    <p:extLst>
      <p:ext uri="{BB962C8B-B14F-4D97-AF65-F5344CB8AC3E}">
        <p14:creationId xmlns:p14="http://schemas.microsoft.com/office/powerpoint/2010/main" val="825135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274638" y="1118271"/>
            <a:ext cx="6600825" cy="521725"/>
            <a:chOff x="558800" y="1538934"/>
            <a:chExt cx="6601618" cy="523377"/>
          </a:xfrm>
        </p:grpSpPr>
        <p:sp>
          <p:nvSpPr>
            <p:cNvPr id="3" name="AutoShape 5"/>
            <p:cNvSpPr/>
            <p:nvPr/>
          </p:nvSpPr>
          <p:spPr>
            <a:xfrm>
              <a:off x="593725" y="1546225"/>
              <a:ext cx="6086475" cy="50006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399FF">
                    <a:alpha val="49001"/>
                  </a:srgbClr>
                </a:gs>
                <a:gs pos="100000">
                  <a:srgbClr val="FEFDF3"/>
                </a:gs>
              </a:gsLst>
              <a:lin ang="0" scaled="1"/>
              <a:tileRect/>
            </a:gradFill>
            <a:ln w="38100">
              <a:noFill/>
            </a:ln>
          </p:spPr>
          <p:txBody>
            <a:bodyPr wrap="none" anchor="ctr" anchorCtr="0"/>
            <a:lstStyle/>
            <a:p>
              <a:pPr algn="r" eaLnBrk="0" hangingPunct="0"/>
              <a:endParaRPr lang="zh-CN" altLang="zh-CN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4" name="Rectangle 101"/>
            <p:cNvSpPr/>
            <p:nvPr/>
          </p:nvSpPr>
          <p:spPr>
            <a:xfrm>
              <a:off x="1062038" y="1566865"/>
              <a:ext cx="6098380" cy="4631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通用定时器基础</a:t>
              </a:r>
            </a:p>
          </p:txBody>
        </p:sp>
        <p:sp>
          <p:nvSpPr>
            <p:cNvPr id="5" name="Oval 222"/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3399FF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" name="Oval 223"/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7" name="Oval 224"/>
            <p:cNvSpPr>
              <a:spLocks noChangeAspect="1"/>
            </p:cNvSpPr>
            <p:nvPr/>
          </p:nvSpPr>
          <p:spPr>
            <a:xfrm>
              <a:off x="592138" y="1538934"/>
              <a:ext cx="433387" cy="520995"/>
            </a:xfrm>
            <a:prstGeom prst="ellipse">
              <a:avLst/>
            </a:prstGeom>
            <a:gradFill rotWithShape="1">
              <a:gsLst>
                <a:gs pos="0">
                  <a:srgbClr val="1C538A"/>
                </a:gs>
                <a:gs pos="50000">
                  <a:srgbClr val="3399FF"/>
                </a:gs>
                <a:gs pos="100000">
                  <a:srgbClr val="1C538A"/>
                </a:gs>
              </a:gsLst>
              <a:lin ang="189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8" name="Oval 225"/>
            <p:cNvSpPr>
              <a:spLocks noChangeAspect="1"/>
            </p:cNvSpPr>
            <p:nvPr/>
          </p:nvSpPr>
          <p:spPr>
            <a:xfrm>
              <a:off x="588963" y="1541316"/>
              <a:ext cx="434975" cy="520995"/>
            </a:xfrm>
            <a:prstGeom prst="ellipse">
              <a:avLst/>
            </a:prstGeom>
            <a:gradFill rotWithShape="1">
              <a:gsLst>
                <a:gs pos="0">
                  <a:srgbClr val="2061A2"/>
                </a:gs>
                <a:gs pos="100000">
                  <a:srgbClr val="3399FF">
                    <a:alpha val="0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9" name="Oval 226"/>
            <p:cNvSpPr>
              <a:spLocks noChangeAspect="1"/>
            </p:cNvSpPr>
            <p:nvPr/>
          </p:nvSpPr>
          <p:spPr>
            <a:xfrm>
              <a:off x="614363" y="1538934"/>
              <a:ext cx="390525" cy="520995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0" name="Text Box 227"/>
            <p:cNvSpPr txBox="1"/>
            <p:nvPr/>
          </p:nvSpPr>
          <p:spPr>
            <a:xfrm>
              <a:off x="631825" y="1609725"/>
              <a:ext cx="360363" cy="4013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1</a:t>
              </a:r>
            </a:p>
          </p:txBody>
        </p:sp>
      </p:grpSp>
      <p:sp>
        <p:nvSpPr>
          <p:cNvPr id="11" name="矩形 10"/>
          <p:cNvSpPr/>
          <p:nvPr/>
        </p:nvSpPr>
        <p:spPr>
          <a:xfrm>
            <a:off x="274638" y="1844824"/>
            <a:ext cx="328925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定时器</a:t>
            </a:r>
            <a:r>
              <a:rPr lang="en-US" altLang="zh-CN" sz="20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(Timer)</a:t>
            </a:r>
            <a:r>
              <a:rPr lang="zh-CN" altLang="en-US" sz="20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最基本的功能就是定时，比如定时发送 </a:t>
            </a:r>
            <a:r>
              <a:rPr lang="en-US" altLang="zh-CN" sz="20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USART </a:t>
            </a:r>
            <a:r>
              <a:rPr lang="zh-CN" altLang="en-US" sz="20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数据、定时采集 </a:t>
            </a:r>
            <a:r>
              <a:rPr lang="en-US" altLang="zh-CN" sz="20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AD</a:t>
            </a:r>
            <a:r>
              <a:rPr lang="zh-CN" altLang="en-US" sz="20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数据等等。如果把定时器与 </a:t>
            </a:r>
            <a:r>
              <a:rPr lang="en-US" altLang="zh-CN" sz="20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GPIO </a:t>
            </a:r>
            <a:r>
              <a:rPr lang="zh-CN" altLang="en-US" sz="20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结合起来使用的话可以实现非常丰富的功能，可以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测量输入信号的脉冲宽度</a:t>
            </a:r>
            <a:r>
              <a:rPr lang="zh-CN" altLang="en-US" sz="20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，可以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生产输出波形</a:t>
            </a:r>
            <a:r>
              <a:rPr lang="zh-CN" altLang="en-US" sz="20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。定时器生产 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PWM 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控制电机状态</a:t>
            </a:r>
            <a:r>
              <a:rPr lang="zh-CN" altLang="en-US" sz="20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是工业控制普遍方法。 </a:t>
            </a:r>
            <a:r>
              <a:rPr lang="en-US" altLang="zh-CN" sz="20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STM32F4xx</a:t>
            </a:r>
            <a:r>
              <a:rPr lang="zh-CN" altLang="en-US" sz="20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系列控制器有</a:t>
            </a:r>
            <a:r>
              <a:rPr lang="en-US" altLang="zh-CN" sz="20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0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个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高级控制定时器</a:t>
            </a:r>
            <a:r>
              <a:rPr lang="zh-CN" altLang="en-US" sz="20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en-US" altLang="zh-CN" sz="20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10</a:t>
            </a:r>
            <a:r>
              <a:rPr lang="zh-CN" altLang="en-US" sz="20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个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通用定时器</a:t>
            </a:r>
            <a:r>
              <a:rPr lang="zh-CN" altLang="en-US" sz="20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和</a:t>
            </a:r>
            <a:r>
              <a:rPr lang="en-US" altLang="zh-CN" sz="20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0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个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基本定时器</a:t>
            </a:r>
            <a:r>
              <a:rPr lang="zh-CN" altLang="en-US" sz="20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</a:p>
        </p:txBody>
      </p:sp>
      <p:pic>
        <p:nvPicPr>
          <p:cNvPr id="1026" name="Picture 2" descr="https://pic1.zhimg.com/v2-054fca9791a83477693f0b205a1a6c18_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847" y="1844824"/>
            <a:ext cx="5552309" cy="3975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181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200" b="1" dirty="0">
              <a:solidFill>
                <a:srgbClr val="4F6228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2" name="组合 21">
            <a:extLst>
              <a:ext uri="{FF2B5EF4-FFF2-40B4-BE49-F238E27FC236}">
                <a16:creationId xmlns:a16="http://schemas.microsoft.com/office/drawing/2014/main" id="{09C1911F-840F-6959-575E-394993C6DC78}"/>
              </a:ext>
            </a:extLst>
          </p:cNvPr>
          <p:cNvGrpSpPr/>
          <p:nvPr/>
        </p:nvGrpSpPr>
        <p:grpSpPr>
          <a:xfrm>
            <a:off x="274638" y="1118272"/>
            <a:ext cx="6600825" cy="521725"/>
            <a:chOff x="558800" y="1538934"/>
            <a:chExt cx="6601618" cy="523377"/>
          </a:xfrm>
        </p:grpSpPr>
        <p:sp>
          <p:nvSpPr>
            <p:cNvPr id="4" name="AutoShape 5">
              <a:extLst>
                <a:ext uri="{FF2B5EF4-FFF2-40B4-BE49-F238E27FC236}">
                  <a16:creationId xmlns:a16="http://schemas.microsoft.com/office/drawing/2014/main" id="{B5EF3EEA-DF3C-1911-5E27-BA15FD4B4998}"/>
                </a:ext>
              </a:extLst>
            </p:cNvPr>
            <p:cNvSpPr/>
            <p:nvPr/>
          </p:nvSpPr>
          <p:spPr>
            <a:xfrm>
              <a:off x="593725" y="1546225"/>
              <a:ext cx="6086475" cy="50006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399FF">
                    <a:alpha val="49001"/>
                  </a:srgbClr>
                </a:gs>
                <a:gs pos="100000">
                  <a:srgbClr val="FEFDF3"/>
                </a:gs>
              </a:gsLst>
              <a:lin ang="0" scaled="1"/>
              <a:tileRect/>
            </a:gradFill>
            <a:ln w="38100">
              <a:noFill/>
            </a:ln>
          </p:spPr>
          <p:txBody>
            <a:bodyPr wrap="none" anchor="ctr" anchorCtr="0"/>
            <a:lstStyle/>
            <a:p>
              <a:pPr algn="r" eaLnBrk="0" hangingPunct="0"/>
              <a:endParaRPr lang="zh-CN" altLang="zh-CN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5" name="Rectangle 101">
              <a:extLst>
                <a:ext uri="{FF2B5EF4-FFF2-40B4-BE49-F238E27FC236}">
                  <a16:creationId xmlns:a16="http://schemas.microsoft.com/office/drawing/2014/main" id="{DADF46E0-3250-7496-9666-EE3A3EC74F39}"/>
                </a:ext>
              </a:extLst>
            </p:cNvPr>
            <p:cNvSpPr/>
            <p:nvPr/>
          </p:nvSpPr>
          <p:spPr>
            <a:xfrm>
              <a:off x="1062038" y="1566865"/>
              <a:ext cx="6098380" cy="4631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功能和使用</a:t>
              </a:r>
              <a:r>
                <a:rPr lang="en-US" altLang="zh-CN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——</a:t>
              </a:r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计数功能</a:t>
              </a:r>
            </a:p>
          </p:txBody>
        </p:sp>
        <p:sp>
          <p:nvSpPr>
            <p:cNvPr id="6" name="Oval 222">
              <a:extLst>
                <a:ext uri="{FF2B5EF4-FFF2-40B4-BE49-F238E27FC236}">
                  <a16:creationId xmlns:a16="http://schemas.microsoft.com/office/drawing/2014/main" id="{B298ECF5-DBCF-A88F-38EF-724A0FBE7A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3399FF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7" name="Oval 223">
              <a:extLst>
                <a:ext uri="{FF2B5EF4-FFF2-40B4-BE49-F238E27FC236}">
                  <a16:creationId xmlns:a16="http://schemas.microsoft.com/office/drawing/2014/main" id="{CF24D15A-8711-F327-931F-9111594095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8" name="Oval 224">
              <a:extLst>
                <a:ext uri="{FF2B5EF4-FFF2-40B4-BE49-F238E27FC236}">
                  <a16:creationId xmlns:a16="http://schemas.microsoft.com/office/drawing/2014/main" id="{85B0B713-E7A0-5F8C-EAD9-5C4CC2BB5C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2138" y="1538934"/>
              <a:ext cx="433387" cy="520995"/>
            </a:xfrm>
            <a:prstGeom prst="ellipse">
              <a:avLst/>
            </a:prstGeom>
            <a:gradFill rotWithShape="1">
              <a:gsLst>
                <a:gs pos="0">
                  <a:srgbClr val="1C538A"/>
                </a:gs>
                <a:gs pos="50000">
                  <a:srgbClr val="3399FF"/>
                </a:gs>
                <a:gs pos="100000">
                  <a:srgbClr val="1C538A"/>
                </a:gs>
              </a:gsLst>
              <a:lin ang="189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9" name="Oval 225">
              <a:extLst>
                <a:ext uri="{FF2B5EF4-FFF2-40B4-BE49-F238E27FC236}">
                  <a16:creationId xmlns:a16="http://schemas.microsoft.com/office/drawing/2014/main" id="{22951E33-4349-7317-A75B-EF3B8A5C72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8963" y="1541316"/>
              <a:ext cx="434975" cy="520995"/>
            </a:xfrm>
            <a:prstGeom prst="ellipse">
              <a:avLst/>
            </a:prstGeom>
            <a:gradFill rotWithShape="1">
              <a:gsLst>
                <a:gs pos="0">
                  <a:srgbClr val="2061A2"/>
                </a:gs>
                <a:gs pos="100000">
                  <a:srgbClr val="3399FF">
                    <a:alpha val="0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0" name="Oval 226">
              <a:extLst>
                <a:ext uri="{FF2B5EF4-FFF2-40B4-BE49-F238E27FC236}">
                  <a16:creationId xmlns:a16="http://schemas.microsoft.com/office/drawing/2014/main" id="{C26CF9E2-B8CE-1EA4-F545-BA46335219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4363" y="1538934"/>
              <a:ext cx="390525" cy="520995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1" name="Text Box 227">
              <a:extLst>
                <a:ext uri="{FF2B5EF4-FFF2-40B4-BE49-F238E27FC236}">
                  <a16:creationId xmlns:a16="http://schemas.microsoft.com/office/drawing/2014/main" id="{89893B17-22D6-78EE-02A8-3A2646668E56}"/>
                </a:ext>
              </a:extLst>
            </p:cNvPr>
            <p:cNvSpPr txBox="1"/>
            <p:nvPr/>
          </p:nvSpPr>
          <p:spPr>
            <a:xfrm>
              <a:off x="631825" y="1609725"/>
              <a:ext cx="360363" cy="4013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3</a:t>
              </a:r>
            </a:p>
          </p:txBody>
        </p:sp>
      </p:grpSp>
      <p:sp>
        <p:nvSpPr>
          <p:cNvPr id="12" name="Rectangle 4">
            <a:extLst>
              <a:ext uri="{FF2B5EF4-FFF2-40B4-BE49-F238E27FC236}">
                <a16:creationId xmlns:a16="http://schemas.microsoft.com/office/drawing/2014/main" id="{E6422674-39D0-CE8A-E6D0-5C0CA2C0B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638" y="1773238"/>
            <a:ext cx="8617842" cy="393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ts val="2500"/>
              </a:lnSpc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预分频寄存器</a:t>
            </a:r>
            <a:r>
              <a:rPr lang="en-US" altLang="zh-CN" sz="2000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TIMx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 </a:t>
            </a:r>
            <a:r>
              <a:rPr lang="en-US" altLang="zh-CN" sz="2000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prescaler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 (</a:t>
            </a:r>
            <a:r>
              <a:rPr lang="en-US" altLang="zh-CN" sz="2000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TIMx_PSC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)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342B56D-68CD-B900-3085-B99E9517876A}"/>
              </a:ext>
            </a:extLst>
          </p:cNvPr>
          <p:cNvSpPr/>
          <p:nvPr/>
        </p:nvSpPr>
        <p:spPr>
          <a:xfrm>
            <a:off x="737339" y="4435014"/>
            <a:ext cx="4441393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zh-CN" altLang="en-US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计数器时钟频率</a:t>
            </a:r>
            <a:r>
              <a:rPr lang="en-US" altLang="zh-CN" kern="1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CK_CNT=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baseline="-25000" dirty="0" err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CK_PSC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/(PSC+1)</a:t>
            </a:r>
            <a:endParaRPr lang="zh-CN" altLang="zh-CN" kern="100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73A583A5-F345-C501-A0D9-58099F13C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399" y="2322413"/>
            <a:ext cx="7452320" cy="2165682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931AE398-9BF9-7DD3-1602-6FA43B96731C}"/>
              </a:ext>
            </a:extLst>
          </p:cNvPr>
          <p:cNvSpPr/>
          <p:nvPr/>
        </p:nvSpPr>
        <p:spPr>
          <a:xfrm>
            <a:off x="737339" y="4869160"/>
            <a:ext cx="7629584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例：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baseline="-25000" dirty="0" err="1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CK_PSC</a:t>
            </a:r>
            <a:r>
              <a:rPr lang="zh-CN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TIM</a:t>
            </a:r>
            <a:r>
              <a:rPr lang="zh-CN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模块的时钟频率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84MHz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，若要做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8400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分频，就往寄存器写入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8399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，则计数器时钟频率为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10kHz</a:t>
            </a:r>
            <a:endParaRPr lang="zh-CN" altLang="en-US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63FF483-BF0E-75A8-B026-5D87667544D8}"/>
              </a:ext>
            </a:extLst>
          </p:cNvPr>
          <p:cNvSpPr/>
          <p:nvPr/>
        </p:nvSpPr>
        <p:spPr>
          <a:xfrm>
            <a:off x="2475148" y="5517232"/>
            <a:ext cx="3640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 TIM3-&gt;PSC=8399; //</a:t>
            </a:r>
            <a:r>
              <a:rPr lang="zh-CN" altLang="en-US" kern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预分频数</a:t>
            </a:r>
            <a:endParaRPr lang="zh-CN" altLang="en-US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34380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200" b="1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2" name="组合 21">
            <a:extLst>
              <a:ext uri="{FF2B5EF4-FFF2-40B4-BE49-F238E27FC236}">
                <a16:creationId xmlns:a16="http://schemas.microsoft.com/office/drawing/2014/main" id="{09C1911F-840F-6959-575E-394993C6DC78}"/>
              </a:ext>
            </a:extLst>
          </p:cNvPr>
          <p:cNvGrpSpPr/>
          <p:nvPr/>
        </p:nvGrpSpPr>
        <p:grpSpPr>
          <a:xfrm>
            <a:off x="274638" y="1118272"/>
            <a:ext cx="6600825" cy="521725"/>
            <a:chOff x="558800" y="1538934"/>
            <a:chExt cx="6601618" cy="523377"/>
          </a:xfrm>
        </p:grpSpPr>
        <p:sp>
          <p:nvSpPr>
            <p:cNvPr id="4" name="AutoShape 5">
              <a:extLst>
                <a:ext uri="{FF2B5EF4-FFF2-40B4-BE49-F238E27FC236}">
                  <a16:creationId xmlns:a16="http://schemas.microsoft.com/office/drawing/2014/main" id="{B5EF3EEA-DF3C-1911-5E27-BA15FD4B4998}"/>
                </a:ext>
              </a:extLst>
            </p:cNvPr>
            <p:cNvSpPr/>
            <p:nvPr/>
          </p:nvSpPr>
          <p:spPr>
            <a:xfrm>
              <a:off x="593725" y="1546225"/>
              <a:ext cx="6086475" cy="50006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399FF">
                    <a:alpha val="49001"/>
                  </a:srgbClr>
                </a:gs>
                <a:gs pos="100000">
                  <a:srgbClr val="FEFDF3"/>
                </a:gs>
              </a:gsLst>
              <a:lin ang="0" scaled="1"/>
              <a:tileRect/>
            </a:gradFill>
            <a:ln w="38100">
              <a:noFill/>
            </a:ln>
          </p:spPr>
          <p:txBody>
            <a:bodyPr wrap="none" anchor="ctr" anchorCtr="0"/>
            <a:lstStyle/>
            <a:p>
              <a:pPr algn="r" eaLnBrk="0" hangingPunct="0"/>
              <a:endParaRPr lang="zh-CN" altLang="zh-CN" sz="2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5" name="Rectangle 101">
              <a:extLst>
                <a:ext uri="{FF2B5EF4-FFF2-40B4-BE49-F238E27FC236}">
                  <a16:creationId xmlns:a16="http://schemas.microsoft.com/office/drawing/2014/main" id="{DADF46E0-3250-7496-9666-EE3A3EC74F39}"/>
                </a:ext>
              </a:extLst>
            </p:cNvPr>
            <p:cNvSpPr/>
            <p:nvPr/>
          </p:nvSpPr>
          <p:spPr>
            <a:xfrm>
              <a:off x="1062038" y="1566865"/>
              <a:ext cx="6098380" cy="4631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2400" dirty="0">
                  <a:solidFill>
                    <a:srgbClr val="0070C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功能和使用</a:t>
              </a:r>
              <a:r>
                <a:rPr lang="en-US" altLang="zh-CN" sz="2400" dirty="0">
                  <a:solidFill>
                    <a:srgbClr val="0070C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——</a:t>
              </a:r>
              <a:r>
                <a:rPr lang="zh-CN" altLang="en-US" sz="2400" dirty="0">
                  <a:solidFill>
                    <a:srgbClr val="0070C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计数功能</a:t>
              </a:r>
            </a:p>
          </p:txBody>
        </p:sp>
        <p:sp>
          <p:nvSpPr>
            <p:cNvPr id="6" name="Oval 222">
              <a:extLst>
                <a:ext uri="{FF2B5EF4-FFF2-40B4-BE49-F238E27FC236}">
                  <a16:creationId xmlns:a16="http://schemas.microsoft.com/office/drawing/2014/main" id="{B298ECF5-DBCF-A88F-38EF-724A0FBE7A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3399FF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7" name="Oval 223">
              <a:extLst>
                <a:ext uri="{FF2B5EF4-FFF2-40B4-BE49-F238E27FC236}">
                  <a16:creationId xmlns:a16="http://schemas.microsoft.com/office/drawing/2014/main" id="{CF24D15A-8711-F327-931F-9111594095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8" name="Oval 224">
              <a:extLst>
                <a:ext uri="{FF2B5EF4-FFF2-40B4-BE49-F238E27FC236}">
                  <a16:creationId xmlns:a16="http://schemas.microsoft.com/office/drawing/2014/main" id="{85B0B713-E7A0-5F8C-EAD9-5C4CC2BB5C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2138" y="1538934"/>
              <a:ext cx="433387" cy="520995"/>
            </a:xfrm>
            <a:prstGeom prst="ellipse">
              <a:avLst/>
            </a:prstGeom>
            <a:gradFill rotWithShape="1">
              <a:gsLst>
                <a:gs pos="0">
                  <a:srgbClr val="1C538A"/>
                </a:gs>
                <a:gs pos="50000">
                  <a:srgbClr val="3399FF"/>
                </a:gs>
                <a:gs pos="100000">
                  <a:srgbClr val="1C538A"/>
                </a:gs>
              </a:gsLst>
              <a:lin ang="189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9" name="Oval 225">
              <a:extLst>
                <a:ext uri="{FF2B5EF4-FFF2-40B4-BE49-F238E27FC236}">
                  <a16:creationId xmlns:a16="http://schemas.microsoft.com/office/drawing/2014/main" id="{22951E33-4349-7317-A75B-EF3B8A5C72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8963" y="1541316"/>
              <a:ext cx="434975" cy="520995"/>
            </a:xfrm>
            <a:prstGeom prst="ellipse">
              <a:avLst/>
            </a:prstGeom>
            <a:gradFill rotWithShape="1">
              <a:gsLst>
                <a:gs pos="0">
                  <a:srgbClr val="2061A2"/>
                </a:gs>
                <a:gs pos="100000">
                  <a:srgbClr val="3399FF">
                    <a:alpha val="0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0" name="Oval 226">
              <a:extLst>
                <a:ext uri="{FF2B5EF4-FFF2-40B4-BE49-F238E27FC236}">
                  <a16:creationId xmlns:a16="http://schemas.microsoft.com/office/drawing/2014/main" id="{C26CF9E2-B8CE-1EA4-F545-BA46335219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4363" y="1538934"/>
              <a:ext cx="390525" cy="520995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1" name="Text Box 227">
              <a:extLst>
                <a:ext uri="{FF2B5EF4-FFF2-40B4-BE49-F238E27FC236}">
                  <a16:creationId xmlns:a16="http://schemas.microsoft.com/office/drawing/2014/main" id="{89893B17-22D6-78EE-02A8-3A2646668E56}"/>
                </a:ext>
              </a:extLst>
            </p:cNvPr>
            <p:cNvSpPr txBox="1"/>
            <p:nvPr/>
          </p:nvSpPr>
          <p:spPr>
            <a:xfrm>
              <a:off x="631825" y="1609725"/>
              <a:ext cx="360363" cy="4013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0070C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3</a:t>
              </a:r>
            </a:p>
          </p:txBody>
        </p:sp>
      </p:grpSp>
      <p:sp>
        <p:nvSpPr>
          <p:cNvPr id="12" name="Rectangle 4">
            <a:extLst>
              <a:ext uri="{FF2B5EF4-FFF2-40B4-BE49-F238E27FC236}">
                <a16:creationId xmlns:a16="http://schemas.microsoft.com/office/drawing/2014/main" id="{E6422674-39D0-CE8A-E6D0-5C0CA2C0B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638" y="1628800"/>
            <a:ext cx="8617842" cy="393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ts val="2500"/>
              </a:lnSpc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自动重载寄存器</a:t>
            </a:r>
            <a:r>
              <a:rPr lang="en-US" altLang="zh-CN" sz="2000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TIMx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 auto-reload register (</a:t>
            </a:r>
            <a:r>
              <a:rPr lang="en-US" altLang="zh-CN" sz="2000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TIMx_ARR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)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342B56D-68CD-B900-3085-B99E9517876A}"/>
              </a:ext>
            </a:extLst>
          </p:cNvPr>
          <p:cNvSpPr/>
          <p:nvPr/>
        </p:nvSpPr>
        <p:spPr>
          <a:xfrm>
            <a:off x="774641" y="4731355"/>
            <a:ext cx="5620662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ARR</a:t>
            </a:r>
            <a:r>
              <a:rPr lang="zh-CN" altLang="en-US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：要装载到实际自动重载寄存器的值</a:t>
            </a:r>
            <a:endParaRPr lang="zh-CN" altLang="zh-CN" kern="1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7DE5B13C-5830-B9F5-E573-F4CEAC523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596" y="2065352"/>
            <a:ext cx="7272808" cy="260992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B58D629-344D-D7B7-C737-A2EB005B03DC}"/>
              </a:ext>
            </a:extLst>
          </p:cNvPr>
          <p:cNvSpPr/>
          <p:nvPr/>
        </p:nvSpPr>
        <p:spPr>
          <a:xfrm>
            <a:off x="702633" y="5156770"/>
            <a:ext cx="7973823" cy="102880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定时时间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=(ARR+1)×(PSC+1) / 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baseline="-25000" dirty="0" err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CK_PSC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500"/>
              </a:lnSpc>
            </a:pP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例：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baseline="-25000" dirty="0" err="1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CK_PSC</a:t>
            </a:r>
            <a:r>
              <a:rPr lang="zh-CN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TIM</a:t>
            </a:r>
            <a:r>
              <a:rPr lang="zh-CN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模块的时钟频率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84MHz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，若要做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8400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分频，就往寄存器写入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8399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，则计数器时钟频率为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10kHz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；如定时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500ms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，则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ARR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=4999</a:t>
            </a:r>
            <a:endParaRPr lang="zh-CN" altLang="en-US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4B07335-BE79-7277-B3D2-BB6146353509}"/>
              </a:ext>
            </a:extLst>
          </p:cNvPr>
          <p:cNvSpPr/>
          <p:nvPr/>
        </p:nvSpPr>
        <p:spPr>
          <a:xfrm>
            <a:off x="5055093" y="2685054"/>
            <a:ext cx="36102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 TIM3-&gt;ARR=4999; //</a:t>
            </a:r>
            <a:r>
              <a:rPr lang="zh-CN" altLang="en-US" kern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重装载值</a:t>
            </a:r>
            <a:endParaRPr lang="zh-CN" altLang="en-US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62554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200" b="1" dirty="0">
              <a:solidFill>
                <a:srgbClr val="4F6228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2" name="组合 21">
            <a:extLst>
              <a:ext uri="{FF2B5EF4-FFF2-40B4-BE49-F238E27FC236}">
                <a16:creationId xmlns:a16="http://schemas.microsoft.com/office/drawing/2014/main" id="{09C1911F-840F-6959-575E-394993C6DC78}"/>
              </a:ext>
            </a:extLst>
          </p:cNvPr>
          <p:cNvGrpSpPr/>
          <p:nvPr/>
        </p:nvGrpSpPr>
        <p:grpSpPr>
          <a:xfrm>
            <a:off x="274638" y="1118272"/>
            <a:ext cx="6600825" cy="521725"/>
            <a:chOff x="558800" y="1538934"/>
            <a:chExt cx="6601618" cy="523377"/>
          </a:xfrm>
        </p:grpSpPr>
        <p:sp>
          <p:nvSpPr>
            <p:cNvPr id="4" name="AutoShape 5">
              <a:extLst>
                <a:ext uri="{FF2B5EF4-FFF2-40B4-BE49-F238E27FC236}">
                  <a16:creationId xmlns:a16="http://schemas.microsoft.com/office/drawing/2014/main" id="{B5EF3EEA-DF3C-1911-5E27-BA15FD4B4998}"/>
                </a:ext>
              </a:extLst>
            </p:cNvPr>
            <p:cNvSpPr/>
            <p:nvPr/>
          </p:nvSpPr>
          <p:spPr>
            <a:xfrm>
              <a:off x="593725" y="1546225"/>
              <a:ext cx="6086475" cy="50006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399FF">
                    <a:alpha val="49001"/>
                  </a:srgbClr>
                </a:gs>
                <a:gs pos="100000">
                  <a:srgbClr val="FEFDF3"/>
                </a:gs>
              </a:gsLst>
              <a:lin ang="0" scaled="1"/>
              <a:tileRect/>
            </a:gradFill>
            <a:ln w="38100">
              <a:noFill/>
            </a:ln>
          </p:spPr>
          <p:txBody>
            <a:bodyPr wrap="none" anchor="ctr" anchorCtr="0"/>
            <a:lstStyle/>
            <a:p>
              <a:pPr algn="r" eaLnBrk="0" hangingPunct="0"/>
              <a:endParaRPr lang="zh-CN" altLang="zh-CN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5" name="Rectangle 101">
              <a:extLst>
                <a:ext uri="{FF2B5EF4-FFF2-40B4-BE49-F238E27FC236}">
                  <a16:creationId xmlns:a16="http://schemas.microsoft.com/office/drawing/2014/main" id="{DADF46E0-3250-7496-9666-EE3A3EC74F39}"/>
                </a:ext>
              </a:extLst>
            </p:cNvPr>
            <p:cNvSpPr/>
            <p:nvPr/>
          </p:nvSpPr>
          <p:spPr>
            <a:xfrm>
              <a:off x="1062038" y="1566865"/>
              <a:ext cx="6098380" cy="4631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功能和使用</a:t>
              </a:r>
              <a:r>
                <a:rPr lang="en-US" altLang="zh-CN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——</a:t>
              </a:r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计数功能</a:t>
              </a:r>
            </a:p>
          </p:txBody>
        </p:sp>
        <p:sp>
          <p:nvSpPr>
            <p:cNvPr id="6" name="Oval 222">
              <a:extLst>
                <a:ext uri="{FF2B5EF4-FFF2-40B4-BE49-F238E27FC236}">
                  <a16:creationId xmlns:a16="http://schemas.microsoft.com/office/drawing/2014/main" id="{B298ECF5-DBCF-A88F-38EF-724A0FBE7A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3399FF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7" name="Oval 223">
              <a:extLst>
                <a:ext uri="{FF2B5EF4-FFF2-40B4-BE49-F238E27FC236}">
                  <a16:creationId xmlns:a16="http://schemas.microsoft.com/office/drawing/2014/main" id="{CF24D15A-8711-F327-931F-9111594095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8" name="Oval 224">
              <a:extLst>
                <a:ext uri="{FF2B5EF4-FFF2-40B4-BE49-F238E27FC236}">
                  <a16:creationId xmlns:a16="http://schemas.microsoft.com/office/drawing/2014/main" id="{85B0B713-E7A0-5F8C-EAD9-5C4CC2BB5C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2138" y="1538934"/>
              <a:ext cx="433387" cy="520995"/>
            </a:xfrm>
            <a:prstGeom prst="ellipse">
              <a:avLst/>
            </a:prstGeom>
            <a:gradFill rotWithShape="1">
              <a:gsLst>
                <a:gs pos="0">
                  <a:srgbClr val="1C538A"/>
                </a:gs>
                <a:gs pos="50000">
                  <a:srgbClr val="3399FF"/>
                </a:gs>
                <a:gs pos="100000">
                  <a:srgbClr val="1C538A"/>
                </a:gs>
              </a:gsLst>
              <a:lin ang="189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9" name="Oval 225">
              <a:extLst>
                <a:ext uri="{FF2B5EF4-FFF2-40B4-BE49-F238E27FC236}">
                  <a16:creationId xmlns:a16="http://schemas.microsoft.com/office/drawing/2014/main" id="{22951E33-4349-7317-A75B-EF3B8A5C72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8963" y="1541316"/>
              <a:ext cx="434975" cy="520995"/>
            </a:xfrm>
            <a:prstGeom prst="ellipse">
              <a:avLst/>
            </a:prstGeom>
            <a:gradFill rotWithShape="1">
              <a:gsLst>
                <a:gs pos="0">
                  <a:srgbClr val="2061A2"/>
                </a:gs>
                <a:gs pos="100000">
                  <a:srgbClr val="3399FF">
                    <a:alpha val="0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0" name="Oval 226">
              <a:extLst>
                <a:ext uri="{FF2B5EF4-FFF2-40B4-BE49-F238E27FC236}">
                  <a16:creationId xmlns:a16="http://schemas.microsoft.com/office/drawing/2014/main" id="{C26CF9E2-B8CE-1EA4-F545-BA46335219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4363" y="1538934"/>
              <a:ext cx="390525" cy="520995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1" name="Text Box 227">
              <a:extLst>
                <a:ext uri="{FF2B5EF4-FFF2-40B4-BE49-F238E27FC236}">
                  <a16:creationId xmlns:a16="http://schemas.microsoft.com/office/drawing/2014/main" id="{89893B17-22D6-78EE-02A8-3A2646668E56}"/>
                </a:ext>
              </a:extLst>
            </p:cNvPr>
            <p:cNvSpPr txBox="1"/>
            <p:nvPr/>
          </p:nvSpPr>
          <p:spPr>
            <a:xfrm>
              <a:off x="631825" y="1609725"/>
              <a:ext cx="360363" cy="4013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3</a:t>
              </a:r>
            </a:p>
          </p:txBody>
        </p:sp>
      </p:grpSp>
      <p:sp>
        <p:nvSpPr>
          <p:cNvPr id="12" name="Rectangle 4">
            <a:extLst>
              <a:ext uri="{FF2B5EF4-FFF2-40B4-BE49-F238E27FC236}">
                <a16:creationId xmlns:a16="http://schemas.microsoft.com/office/drawing/2014/main" id="{E6422674-39D0-CE8A-E6D0-5C0CA2C0B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638" y="1773238"/>
            <a:ext cx="8617842" cy="38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ts val="2500"/>
              </a:lnSpc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控制寄存器</a:t>
            </a:r>
            <a:r>
              <a:rPr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TIMx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 control register (TIMx_CR1)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sym typeface="+mn-lt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07BD7D0-BD89-CA1A-D774-7E13774DD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92" y="2474712"/>
            <a:ext cx="8316416" cy="178951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C4B89373-A8D3-FB43-9839-119725B279FB}"/>
              </a:ext>
            </a:extLst>
          </p:cNvPr>
          <p:cNvSpPr/>
          <p:nvPr/>
        </p:nvSpPr>
        <p:spPr>
          <a:xfrm>
            <a:off x="8127590" y="3395583"/>
            <a:ext cx="495908" cy="8686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342B56D-68CD-B900-3085-B99E9517876A}"/>
              </a:ext>
            </a:extLst>
          </p:cNvPr>
          <p:cNvSpPr/>
          <p:nvPr/>
        </p:nvSpPr>
        <p:spPr>
          <a:xfrm>
            <a:off x="1115616" y="4293096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CEN(Count enable)</a:t>
            </a:r>
            <a:r>
              <a:rPr lang="zh-CN" altLang="zh-CN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：计数器</a:t>
            </a:r>
            <a:r>
              <a:rPr lang="zh-CN" altLang="zh-CN" kern="1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使能控制</a:t>
            </a:r>
            <a:r>
              <a:rPr lang="zh-CN" altLang="zh-CN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，写</a:t>
            </a:r>
            <a:r>
              <a:rPr lang="en-US" altLang="zh-CN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zh-CN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关闭，写</a:t>
            </a:r>
            <a:r>
              <a:rPr lang="en-US" altLang="zh-CN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开启</a:t>
            </a:r>
            <a:endParaRPr lang="zh-CN" altLang="zh-CN" kern="1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5199A13-4322-4F0A-5F33-1EFB7C928D42}"/>
              </a:ext>
            </a:extLst>
          </p:cNvPr>
          <p:cNvSpPr/>
          <p:nvPr/>
        </p:nvSpPr>
        <p:spPr>
          <a:xfrm>
            <a:off x="971600" y="4797152"/>
            <a:ext cx="3350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0" dirty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TIM3-&gt;</a:t>
            </a:r>
            <a:r>
              <a:rPr lang="en-US" altLang="zh-CN" kern="0" dirty="0">
                <a:solidFill>
                  <a:srgbClr val="0000C0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CR1</a:t>
            </a:r>
            <a:r>
              <a:rPr lang="en-US" altLang="zh-CN" kern="0" dirty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|=0x01; </a:t>
            </a:r>
            <a:r>
              <a:rPr lang="en-US" altLang="zh-CN" kern="0" dirty="0">
                <a:solidFill>
                  <a:srgbClr val="3F7F5F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//CEN=1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03932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200" b="1" dirty="0">
              <a:solidFill>
                <a:srgbClr val="4F6228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2" name="组合 21">
            <a:extLst>
              <a:ext uri="{FF2B5EF4-FFF2-40B4-BE49-F238E27FC236}">
                <a16:creationId xmlns:a16="http://schemas.microsoft.com/office/drawing/2014/main" id="{09C1911F-840F-6959-575E-394993C6DC78}"/>
              </a:ext>
            </a:extLst>
          </p:cNvPr>
          <p:cNvGrpSpPr/>
          <p:nvPr/>
        </p:nvGrpSpPr>
        <p:grpSpPr>
          <a:xfrm>
            <a:off x="274638" y="989998"/>
            <a:ext cx="6600825" cy="521725"/>
            <a:chOff x="558800" y="1538934"/>
            <a:chExt cx="6601618" cy="523377"/>
          </a:xfrm>
        </p:grpSpPr>
        <p:sp>
          <p:nvSpPr>
            <p:cNvPr id="4" name="AutoShape 5">
              <a:extLst>
                <a:ext uri="{FF2B5EF4-FFF2-40B4-BE49-F238E27FC236}">
                  <a16:creationId xmlns:a16="http://schemas.microsoft.com/office/drawing/2014/main" id="{B5EF3EEA-DF3C-1911-5E27-BA15FD4B4998}"/>
                </a:ext>
              </a:extLst>
            </p:cNvPr>
            <p:cNvSpPr/>
            <p:nvPr/>
          </p:nvSpPr>
          <p:spPr>
            <a:xfrm>
              <a:off x="593725" y="1546225"/>
              <a:ext cx="6086475" cy="50006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399FF">
                    <a:alpha val="49001"/>
                  </a:srgbClr>
                </a:gs>
                <a:gs pos="100000">
                  <a:srgbClr val="FEFDF3"/>
                </a:gs>
              </a:gsLst>
              <a:lin ang="0" scaled="1"/>
              <a:tileRect/>
            </a:gradFill>
            <a:ln w="38100">
              <a:noFill/>
            </a:ln>
          </p:spPr>
          <p:txBody>
            <a:bodyPr wrap="none" anchor="ctr" anchorCtr="0"/>
            <a:lstStyle/>
            <a:p>
              <a:pPr algn="r" eaLnBrk="0" hangingPunct="0"/>
              <a:endParaRPr lang="zh-CN" altLang="zh-CN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5" name="Rectangle 101">
              <a:extLst>
                <a:ext uri="{FF2B5EF4-FFF2-40B4-BE49-F238E27FC236}">
                  <a16:creationId xmlns:a16="http://schemas.microsoft.com/office/drawing/2014/main" id="{DADF46E0-3250-7496-9666-EE3A3EC74F39}"/>
                </a:ext>
              </a:extLst>
            </p:cNvPr>
            <p:cNvSpPr/>
            <p:nvPr/>
          </p:nvSpPr>
          <p:spPr>
            <a:xfrm>
              <a:off x="1062038" y="1566865"/>
              <a:ext cx="6098380" cy="4631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功能和使用</a:t>
              </a:r>
              <a:r>
                <a:rPr lang="en-US" altLang="zh-CN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——</a:t>
              </a:r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计数功能</a:t>
              </a:r>
            </a:p>
          </p:txBody>
        </p:sp>
        <p:sp>
          <p:nvSpPr>
            <p:cNvPr id="6" name="Oval 222">
              <a:extLst>
                <a:ext uri="{FF2B5EF4-FFF2-40B4-BE49-F238E27FC236}">
                  <a16:creationId xmlns:a16="http://schemas.microsoft.com/office/drawing/2014/main" id="{B298ECF5-DBCF-A88F-38EF-724A0FBE7A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3399FF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7" name="Oval 223">
              <a:extLst>
                <a:ext uri="{FF2B5EF4-FFF2-40B4-BE49-F238E27FC236}">
                  <a16:creationId xmlns:a16="http://schemas.microsoft.com/office/drawing/2014/main" id="{CF24D15A-8711-F327-931F-9111594095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8" name="Oval 224">
              <a:extLst>
                <a:ext uri="{FF2B5EF4-FFF2-40B4-BE49-F238E27FC236}">
                  <a16:creationId xmlns:a16="http://schemas.microsoft.com/office/drawing/2014/main" id="{85B0B713-E7A0-5F8C-EAD9-5C4CC2BB5C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2138" y="1538934"/>
              <a:ext cx="433387" cy="520995"/>
            </a:xfrm>
            <a:prstGeom prst="ellipse">
              <a:avLst/>
            </a:prstGeom>
            <a:gradFill rotWithShape="1">
              <a:gsLst>
                <a:gs pos="0">
                  <a:srgbClr val="1C538A"/>
                </a:gs>
                <a:gs pos="50000">
                  <a:srgbClr val="3399FF"/>
                </a:gs>
                <a:gs pos="100000">
                  <a:srgbClr val="1C538A"/>
                </a:gs>
              </a:gsLst>
              <a:lin ang="189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9" name="Oval 225">
              <a:extLst>
                <a:ext uri="{FF2B5EF4-FFF2-40B4-BE49-F238E27FC236}">
                  <a16:creationId xmlns:a16="http://schemas.microsoft.com/office/drawing/2014/main" id="{22951E33-4349-7317-A75B-EF3B8A5C72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8963" y="1541316"/>
              <a:ext cx="434975" cy="520995"/>
            </a:xfrm>
            <a:prstGeom prst="ellipse">
              <a:avLst/>
            </a:prstGeom>
            <a:gradFill rotWithShape="1">
              <a:gsLst>
                <a:gs pos="0">
                  <a:srgbClr val="2061A2"/>
                </a:gs>
                <a:gs pos="100000">
                  <a:srgbClr val="3399FF">
                    <a:alpha val="0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0" name="Oval 226">
              <a:extLst>
                <a:ext uri="{FF2B5EF4-FFF2-40B4-BE49-F238E27FC236}">
                  <a16:creationId xmlns:a16="http://schemas.microsoft.com/office/drawing/2014/main" id="{C26CF9E2-B8CE-1EA4-F545-BA46335219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4363" y="1538934"/>
              <a:ext cx="390525" cy="520995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1" name="Text Box 227">
              <a:extLst>
                <a:ext uri="{FF2B5EF4-FFF2-40B4-BE49-F238E27FC236}">
                  <a16:creationId xmlns:a16="http://schemas.microsoft.com/office/drawing/2014/main" id="{89893B17-22D6-78EE-02A8-3A2646668E56}"/>
                </a:ext>
              </a:extLst>
            </p:cNvPr>
            <p:cNvSpPr txBox="1"/>
            <p:nvPr/>
          </p:nvSpPr>
          <p:spPr>
            <a:xfrm>
              <a:off x="631825" y="1609725"/>
              <a:ext cx="360363" cy="4013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4</a:t>
              </a:r>
            </a:p>
          </p:txBody>
        </p:sp>
      </p:grpSp>
      <p:sp>
        <p:nvSpPr>
          <p:cNvPr id="20" name="矩形 19"/>
          <p:cNvSpPr/>
          <p:nvPr/>
        </p:nvSpPr>
        <p:spPr>
          <a:xfrm>
            <a:off x="304797" y="1572649"/>
            <a:ext cx="840081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编程步骤</a:t>
            </a:r>
          </a:p>
          <a:p>
            <a:r>
              <a:rPr lang="en-US" altLang="zh-CN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. 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配置系统时钟；</a:t>
            </a:r>
          </a:p>
          <a:p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2. 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配置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NVIC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；</a:t>
            </a:r>
          </a:p>
          <a:p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3. 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配置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GPIO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；</a:t>
            </a:r>
          </a:p>
          <a:p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4. 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配置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TIMER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；</a:t>
            </a:r>
          </a:p>
          <a:p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其中，第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项配置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TIMER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有如下配置：</a:t>
            </a:r>
          </a:p>
          <a:p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）利用</a:t>
            </a:r>
            <a:r>
              <a:rPr lang="en-US" altLang="zh-CN" dirty="0" err="1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TIM_DeInit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()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函数将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Timer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设置为默认缺省值；</a:t>
            </a:r>
          </a:p>
          <a:p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r>
              <a:rPr lang="en-US" altLang="zh-CN" dirty="0" err="1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TIM_InternalClockConfig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()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选择</a:t>
            </a:r>
            <a:r>
              <a:rPr lang="en-US" altLang="zh-CN" dirty="0" err="1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TIMx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来设置内部时钟源；</a:t>
            </a:r>
          </a:p>
          <a:p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r>
              <a:rPr lang="en-US" altLang="zh-CN" dirty="0" err="1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TIM_Perscaler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来设置预分频系数；</a:t>
            </a:r>
          </a:p>
          <a:p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r>
              <a:rPr lang="en-US" altLang="zh-CN" dirty="0" err="1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TIM_ClockDivision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来设置时钟分割；</a:t>
            </a:r>
          </a:p>
          <a:p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5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r>
              <a:rPr lang="en-US" altLang="zh-CN" dirty="0" err="1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TIM_CounterMode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来设置计数器模式；</a:t>
            </a:r>
          </a:p>
          <a:p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6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r>
              <a:rPr lang="en-US" altLang="zh-CN" dirty="0" err="1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TIM_Period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来设置自动装入的值</a:t>
            </a:r>
          </a:p>
          <a:p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7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r>
              <a:rPr lang="en-US" altLang="zh-CN" dirty="0" err="1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TIM_ARRPerloadConfig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()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来设置是否使用预装载缓冲器</a:t>
            </a:r>
          </a:p>
          <a:p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8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r>
              <a:rPr lang="en-US" altLang="zh-CN" dirty="0" err="1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TIM_ITConfig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()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来开启</a:t>
            </a:r>
            <a:r>
              <a:rPr lang="en-US" altLang="zh-CN" dirty="0" err="1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TIMx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的中断</a:t>
            </a:r>
          </a:p>
          <a:p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其中（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-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6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）步骤中的参数由</a:t>
            </a:r>
            <a:r>
              <a:rPr lang="en-US" altLang="zh-CN" dirty="0" err="1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TIM_TimerBaseInitTypeDef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结构体给出。</a:t>
            </a:r>
          </a:p>
        </p:txBody>
      </p:sp>
    </p:spTree>
    <p:extLst>
      <p:ext uri="{BB962C8B-B14F-4D97-AF65-F5344CB8AC3E}">
        <p14:creationId xmlns:p14="http://schemas.microsoft.com/office/powerpoint/2010/main" val="13685015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200" b="1" dirty="0">
              <a:solidFill>
                <a:srgbClr val="4F6228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2" name="组合 21">
            <a:extLst>
              <a:ext uri="{FF2B5EF4-FFF2-40B4-BE49-F238E27FC236}">
                <a16:creationId xmlns:a16="http://schemas.microsoft.com/office/drawing/2014/main" id="{09C1911F-840F-6959-575E-394993C6DC78}"/>
              </a:ext>
            </a:extLst>
          </p:cNvPr>
          <p:cNvGrpSpPr/>
          <p:nvPr/>
        </p:nvGrpSpPr>
        <p:grpSpPr>
          <a:xfrm>
            <a:off x="274638" y="989998"/>
            <a:ext cx="6600825" cy="521725"/>
            <a:chOff x="558800" y="1538934"/>
            <a:chExt cx="6601618" cy="523377"/>
          </a:xfrm>
        </p:grpSpPr>
        <p:sp>
          <p:nvSpPr>
            <p:cNvPr id="4" name="AutoShape 5">
              <a:extLst>
                <a:ext uri="{FF2B5EF4-FFF2-40B4-BE49-F238E27FC236}">
                  <a16:creationId xmlns:a16="http://schemas.microsoft.com/office/drawing/2014/main" id="{B5EF3EEA-DF3C-1911-5E27-BA15FD4B4998}"/>
                </a:ext>
              </a:extLst>
            </p:cNvPr>
            <p:cNvSpPr/>
            <p:nvPr/>
          </p:nvSpPr>
          <p:spPr>
            <a:xfrm>
              <a:off x="593725" y="1546225"/>
              <a:ext cx="6086475" cy="50006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399FF">
                    <a:alpha val="49001"/>
                  </a:srgbClr>
                </a:gs>
                <a:gs pos="100000">
                  <a:srgbClr val="FEFDF3"/>
                </a:gs>
              </a:gsLst>
              <a:lin ang="0" scaled="1"/>
              <a:tileRect/>
            </a:gradFill>
            <a:ln w="38100">
              <a:noFill/>
            </a:ln>
          </p:spPr>
          <p:txBody>
            <a:bodyPr wrap="none" anchor="ctr" anchorCtr="0"/>
            <a:lstStyle/>
            <a:p>
              <a:pPr algn="r" eaLnBrk="0" hangingPunct="0"/>
              <a:endParaRPr lang="zh-CN" altLang="zh-CN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5" name="Rectangle 101">
              <a:extLst>
                <a:ext uri="{FF2B5EF4-FFF2-40B4-BE49-F238E27FC236}">
                  <a16:creationId xmlns:a16="http://schemas.microsoft.com/office/drawing/2014/main" id="{DADF46E0-3250-7496-9666-EE3A3EC74F39}"/>
                </a:ext>
              </a:extLst>
            </p:cNvPr>
            <p:cNvSpPr/>
            <p:nvPr/>
          </p:nvSpPr>
          <p:spPr>
            <a:xfrm>
              <a:off x="1062038" y="1566865"/>
              <a:ext cx="6098380" cy="4631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功能和使用</a:t>
              </a:r>
              <a:r>
                <a:rPr lang="en-US" altLang="zh-CN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——</a:t>
              </a:r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计数功能</a:t>
              </a:r>
            </a:p>
          </p:txBody>
        </p:sp>
        <p:sp>
          <p:nvSpPr>
            <p:cNvPr id="6" name="Oval 222">
              <a:extLst>
                <a:ext uri="{FF2B5EF4-FFF2-40B4-BE49-F238E27FC236}">
                  <a16:creationId xmlns:a16="http://schemas.microsoft.com/office/drawing/2014/main" id="{B298ECF5-DBCF-A88F-38EF-724A0FBE7A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3399FF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7" name="Oval 223">
              <a:extLst>
                <a:ext uri="{FF2B5EF4-FFF2-40B4-BE49-F238E27FC236}">
                  <a16:creationId xmlns:a16="http://schemas.microsoft.com/office/drawing/2014/main" id="{CF24D15A-8711-F327-931F-9111594095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8" name="Oval 224">
              <a:extLst>
                <a:ext uri="{FF2B5EF4-FFF2-40B4-BE49-F238E27FC236}">
                  <a16:creationId xmlns:a16="http://schemas.microsoft.com/office/drawing/2014/main" id="{85B0B713-E7A0-5F8C-EAD9-5C4CC2BB5C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2138" y="1538934"/>
              <a:ext cx="433387" cy="520995"/>
            </a:xfrm>
            <a:prstGeom prst="ellipse">
              <a:avLst/>
            </a:prstGeom>
            <a:gradFill rotWithShape="1">
              <a:gsLst>
                <a:gs pos="0">
                  <a:srgbClr val="1C538A"/>
                </a:gs>
                <a:gs pos="50000">
                  <a:srgbClr val="3399FF"/>
                </a:gs>
                <a:gs pos="100000">
                  <a:srgbClr val="1C538A"/>
                </a:gs>
              </a:gsLst>
              <a:lin ang="189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9" name="Oval 225">
              <a:extLst>
                <a:ext uri="{FF2B5EF4-FFF2-40B4-BE49-F238E27FC236}">
                  <a16:creationId xmlns:a16="http://schemas.microsoft.com/office/drawing/2014/main" id="{22951E33-4349-7317-A75B-EF3B8A5C72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8963" y="1541316"/>
              <a:ext cx="434975" cy="520995"/>
            </a:xfrm>
            <a:prstGeom prst="ellipse">
              <a:avLst/>
            </a:prstGeom>
            <a:gradFill rotWithShape="1">
              <a:gsLst>
                <a:gs pos="0">
                  <a:srgbClr val="2061A2"/>
                </a:gs>
                <a:gs pos="100000">
                  <a:srgbClr val="3399FF">
                    <a:alpha val="0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0" name="Oval 226">
              <a:extLst>
                <a:ext uri="{FF2B5EF4-FFF2-40B4-BE49-F238E27FC236}">
                  <a16:creationId xmlns:a16="http://schemas.microsoft.com/office/drawing/2014/main" id="{C26CF9E2-B8CE-1EA4-F545-BA46335219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4363" y="1538934"/>
              <a:ext cx="390525" cy="520995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1" name="Text Box 227">
              <a:extLst>
                <a:ext uri="{FF2B5EF4-FFF2-40B4-BE49-F238E27FC236}">
                  <a16:creationId xmlns:a16="http://schemas.microsoft.com/office/drawing/2014/main" id="{89893B17-22D6-78EE-02A8-3A2646668E56}"/>
                </a:ext>
              </a:extLst>
            </p:cNvPr>
            <p:cNvSpPr txBox="1"/>
            <p:nvPr/>
          </p:nvSpPr>
          <p:spPr>
            <a:xfrm>
              <a:off x="631825" y="1609725"/>
              <a:ext cx="360363" cy="4013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4</a:t>
              </a:r>
            </a:p>
          </p:txBody>
        </p:sp>
      </p:grpSp>
      <p:sp>
        <p:nvSpPr>
          <p:cNvPr id="20" name="矩形 19"/>
          <p:cNvSpPr/>
          <p:nvPr/>
        </p:nvSpPr>
        <p:spPr>
          <a:xfrm>
            <a:off x="304797" y="1572649"/>
            <a:ext cx="8400810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编程步骤</a:t>
            </a:r>
          </a:p>
          <a:p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r>
              <a:rPr lang="en-US" altLang="zh-CN" dirty="0" err="1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TIM_ClockDivision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来设置时钟分割；</a:t>
            </a:r>
            <a:endParaRPr lang="en-US" altLang="zh-CN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步骤（</a:t>
            </a:r>
            <a:r>
              <a:rPr lang="en-US" altLang="zh-CN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）中的时钟分割定义的是在</a:t>
            </a:r>
            <a:r>
              <a:rPr lang="zh-CN" altLang="en-US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定时器时钟频率</a:t>
            </a:r>
            <a:r>
              <a:rPr lang="en-US" altLang="zh-CN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(CK_INT)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与</a:t>
            </a:r>
            <a:r>
              <a:rPr lang="zh-CN" altLang="en-US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数字滤波器</a:t>
            </a:r>
            <a:r>
              <a:rPr lang="en-US" altLang="zh-CN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(</a:t>
            </a:r>
            <a:r>
              <a:rPr lang="en-US" altLang="zh-CN" sz="1600" dirty="0" err="1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ETR,TIx</a:t>
            </a:r>
            <a:r>
              <a:rPr lang="en-US" altLang="zh-CN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)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使用的采样频率之间的</a:t>
            </a:r>
            <a:r>
              <a:rPr lang="zh-CN" altLang="en-US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分频比例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r>
              <a:rPr lang="en-US" altLang="zh-CN" sz="1600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TIM_ClockDivision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的参数如下表：</a:t>
            </a:r>
          </a:p>
          <a:p>
            <a:endParaRPr lang="en-US" altLang="zh-CN" sz="14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sz="14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sz="14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sz="14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sz="14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sz="14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sz="14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sz="14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sz="14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数字滤波器</a:t>
            </a:r>
            <a:r>
              <a:rPr lang="en-US" altLang="zh-CN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(</a:t>
            </a:r>
            <a:r>
              <a:rPr lang="en-US" altLang="zh-CN" sz="1600" dirty="0" err="1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ETR,TIx</a:t>
            </a:r>
            <a:r>
              <a:rPr lang="en-US" altLang="zh-CN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)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是为了将</a:t>
            </a:r>
            <a:r>
              <a:rPr lang="en-US" altLang="zh-CN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ETR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分频后的信号滤波，保证通过信号频率不超过某个限定。</a:t>
            </a:r>
            <a:endParaRPr lang="en-US" altLang="zh-CN" sz="16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sz="16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步骤（</a:t>
            </a:r>
            <a:r>
              <a:rPr lang="en-US" altLang="zh-CN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7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）中需要禁止使用预装载缓冲器。当预装载缓冲器被禁止时，写入自动装入的值</a:t>
            </a:r>
            <a:r>
              <a:rPr lang="en-US" altLang="zh-CN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(</a:t>
            </a:r>
            <a:r>
              <a:rPr lang="en-US" altLang="zh-CN" sz="1600" dirty="0" err="1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TIMx_ARR</a:t>
            </a:r>
            <a:r>
              <a:rPr lang="en-US" altLang="zh-CN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)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的数值会直接传送到对应的影子寄存器；如果使能预加载寄存器，则写入</a:t>
            </a:r>
            <a:r>
              <a:rPr lang="en-US" altLang="zh-CN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ARR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的数值会在更新事件时，才会从预加载寄存器传送到对应的影子寄存器。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707974" y="2708920"/>
          <a:ext cx="7560840" cy="1706880"/>
        </p:xfrm>
        <a:graphic>
          <a:graphicData uri="http://schemas.openxmlformats.org/drawingml/2006/table">
            <a:tbl>
              <a:tblPr/>
              <a:tblGrid>
                <a:gridCol w="2520280">
                  <a:extLst>
                    <a:ext uri="{9D8B030D-6E8A-4147-A177-3AD203B41FA5}">
                      <a16:colId xmlns:a16="http://schemas.microsoft.com/office/drawing/2014/main" val="4283412992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3027426590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10495911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TIM_ClockDivision</a:t>
                      </a:r>
                      <a:endParaRPr lang="en-US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3350" marR="133350" marT="76200" marB="76200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描述</a:t>
                      </a:r>
                    </a:p>
                  </a:txBody>
                  <a:tcPr marL="133350" marR="133350" marT="76200" marB="76200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二进制值</a:t>
                      </a:r>
                    </a:p>
                  </a:txBody>
                  <a:tcPr marL="133350" marR="133350" marT="76200" marB="76200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748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TIM_CKD_DIV1</a:t>
                      </a:r>
                    </a:p>
                  </a:txBody>
                  <a:tcPr marL="133350" marR="133350" marT="76200" marB="76200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tDTS = Tck_tim</a:t>
                      </a:r>
                    </a:p>
                  </a:txBody>
                  <a:tcPr marL="133350" marR="133350" marT="76200" marB="76200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0x00</a:t>
                      </a:r>
                    </a:p>
                  </a:txBody>
                  <a:tcPr marL="133350" marR="133350" marT="76200" marB="76200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304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TIM_CKD_DIV2</a:t>
                      </a:r>
                    </a:p>
                  </a:txBody>
                  <a:tcPr marL="133350" marR="133350" marT="76200" marB="76200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tDTS = 2 * Tck_tim</a:t>
                      </a:r>
                    </a:p>
                  </a:txBody>
                  <a:tcPr marL="133350" marR="133350" marT="76200" marB="76200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0x01</a:t>
                      </a:r>
                    </a:p>
                  </a:txBody>
                  <a:tcPr marL="133350" marR="133350" marT="76200" marB="76200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6585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TIM_CKD_DIV4</a:t>
                      </a:r>
                    </a:p>
                  </a:txBody>
                  <a:tcPr marL="133350" marR="133350" marT="76200" marB="76200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tDTS = 4 * Tck_tim</a:t>
                      </a:r>
                    </a:p>
                  </a:txBody>
                  <a:tcPr marL="133350" marR="133350" marT="76200" marB="76200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0x10</a:t>
                      </a:r>
                    </a:p>
                  </a:txBody>
                  <a:tcPr marL="133350" marR="133350" marT="76200" marB="76200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62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56949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200" b="1" dirty="0">
              <a:solidFill>
                <a:srgbClr val="4F6228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2" name="组合 21">
            <a:extLst>
              <a:ext uri="{FF2B5EF4-FFF2-40B4-BE49-F238E27FC236}">
                <a16:creationId xmlns:a16="http://schemas.microsoft.com/office/drawing/2014/main" id="{09C1911F-840F-6959-575E-394993C6DC78}"/>
              </a:ext>
            </a:extLst>
          </p:cNvPr>
          <p:cNvGrpSpPr/>
          <p:nvPr/>
        </p:nvGrpSpPr>
        <p:grpSpPr>
          <a:xfrm>
            <a:off x="274638" y="989998"/>
            <a:ext cx="6600825" cy="521725"/>
            <a:chOff x="558800" y="1538934"/>
            <a:chExt cx="6601618" cy="523377"/>
          </a:xfrm>
        </p:grpSpPr>
        <p:sp>
          <p:nvSpPr>
            <p:cNvPr id="4" name="AutoShape 5">
              <a:extLst>
                <a:ext uri="{FF2B5EF4-FFF2-40B4-BE49-F238E27FC236}">
                  <a16:creationId xmlns:a16="http://schemas.microsoft.com/office/drawing/2014/main" id="{B5EF3EEA-DF3C-1911-5E27-BA15FD4B4998}"/>
                </a:ext>
              </a:extLst>
            </p:cNvPr>
            <p:cNvSpPr/>
            <p:nvPr/>
          </p:nvSpPr>
          <p:spPr>
            <a:xfrm>
              <a:off x="593725" y="1546225"/>
              <a:ext cx="6086475" cy="50006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399FF">
                    <a:alpha val="49001"/>
                  </a:srgbClr>
                </a:gs>
                <a:gs pos="100000">
                  <a:srgbClr val="FEFDF3"/>
                </a:gs>
              </a:gsLst>
              <a:lin ang="0" scaled="1"/>
              <a:tileRect/>
            </a:gradFill>
            <a:ln w="38100">
              <a:noFill/>
            </a:ln>
          </p:spPr>
          <p:txBody>
            <a:bodyPr wrap="none" anchor="ctr" anchorCtr="0"/>
            <a:lstStyle/>
            <a:p>
              <a:pPr algn="r" eaLnBrk="0" hangingPunct="0"/>
              <a:endParaRPr lang="zh-CN" altLang="zh-CN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5" name="Rectangle 101">
              <a:extLst>
                <a:ext uri="{FF2B5EF4-FFF2-40B4-BE49-F238E27FC236}">
                  <a16:creationId xmlns:a16="http://schemas.microsoft.com/office/drawing/2014/main" id="{DADF46E0-3250-7496-9666-EE3A3EC74F39}"/>
                </a:ext>
              </a:extLst>
            </p:cNvPr>
            <p:cNvSpPr/>
            <p:nvPr/>
          </p:nvSpPr>
          <p:spPr>
            <a:xfrm>
              <a:off x="1062038" y="1566865"/>
              <a:ext cx="6098380" cy="4631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0" hangingPunct="0"/>
              <a:endParaRPr lang="zh-CN" altLang="en-US" sz="2400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" name="Oval 222">
              <a:extLst>
                <a:ext uri="{FF2B5EF4-FFF2-40B4-BE49-F238E27FC236}">
                  <a16:creationId xmlns:a16="http://schemas.microsoft.com/office/drawing/2014/main" id="{B298ECF5-DBCF-A88F-38EF-724A0FBE7A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3399FF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7" name="Oval 223">
              <a:extLst>
                <a:ext uri="{FF2B5EF4-FFF2-40B4-BE49-F238E27FC236}">
                  <a16:creationId xmlns:a16="http://schemas.microsoft.com/office/drawing/2014/main" id="{CF24D15A-8711-F327-931F-9111594095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8" name="Oval 224">
              <a:extLst>
                <a:ext uri="{FF2B5EF4-FFF2-40B4-BE49-F238E27FC236}">
                  <a16:creationId xmlns:a16="http://schemas.microsoft.com/office/drawing/2014/main" id="{85B0B713-E7A0-5F8C-EAD9-5C4CC2BB5C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2138" y="1538934"/>
              <a:ext cx="433387" cy="520995"/>
            </a:xfrm>
            <a:prstGeom prst="ellipse">
              <a:avLst/>
            </a:prstGeom>
            <a:gradFill rotWithShape="1">
              <a:gsLst>
                <a:gs pos="0">
                  <a:srgbClr val="1C538A"/>
                </a:gs>
                <a:gs pos="50000">
                  <a:srgbClr val="3399FF"/>
                </a:gs>
                <a:gs pos="100000">
                  <a:srgbClr val="1C538A"/>
                </a:gs>
              </a:gsLst>
              <a:lin ang="189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9" name="Oval 225">
              <a:extLst>
                <a:ext uri="{FF2B5EF4-FFF2-40B4-BE49-F238E27FC236}">
                  <a16:creationId xmlns:a16="http://schemas.microsoft.com/office/drawing/2014/main" id="{22951E33-4349-7317-A75B-EF3B8A5C72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8963" y="1541316"/>
              <a:ext cx="434975" cy="520995"/>
            </a:xfrm>
            <a:prstGeom prst="ellipse">
              <a:avLst/>
            </a:prstGeom>
            <a:gradFill rotWithShape="1">
              <a:gsLst>
                <a:gs pos="0">
                  <a:srgbClr val="2061A2"/>
                </a:gs>
                <a:gs pos="100000">
                  <a:srgbClr val="3399FF">
                    <a:alpha val="0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0" name="Oval 226">
              <a:extLst>
                <a:ext uri="{FF2B5EF4-FFF2-40B4-BE49-F238E27FC236}">
                  <a16:creationId xmlns:a16="http://schemas.microsoft.com/office/drawing/2014/main" id="{C26CF9E2-B8CE-1EA4-F545-BA46335219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4363" y="1538934"/>
              <a:ext cx="390525" cy="520995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1" name="Text Box 227">
              <a:extLst>
                <a:ext uri="{FF2B5EF4-FFF2-40B4-BE49-F238E27FC236}">
                  <a16:creationId xmlns:a16="http://schemas.microsoft.com/office/drawing/2014/main" id="{89893B17-22D6-78EE-02A8-3A2646668E56}"/>
                </a:ext>
              </a:extLst>
            </p:cNvPr>
            <p:cNvSpPr txBox="1"/>
            <p:nvPr/>
          </p:nvSpPr>
          <p:spPr>
            <a:xfrm>
              <a:off x="631825" y="1609725"/>
              <a:ext cx="360363" cy="4013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4</a:t>
              </a:r>
            </a:p>
          </p:txBody>
        </p:sp>
      </p:grpSp>
      <p:sp>
        <p:nvSpPr>
          <p:cNvPr id="18" name="矩形 17"/>
          <p:cNvSpPr/>
          <p:nvPr/>
        </p:nvSpPr>
        <p:spPr>
          <a:xfrm>
            <a:off x="405855" y="1815575"/>
            <a:ext cx="814205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typedef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uint16_t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TIM_Prescaler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             //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预分频器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uint16_t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TIM_CounterMode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       //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计数模式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uint32_t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TIM_Period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                  //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定时器周期</a:t>
            </a:r>
          </a:p>
          <a:p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uint16_t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TIM_ClockDivision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      //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时钟分频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uint8_t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TIM_RepetitionCounter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//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重复计算器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TIM_TimeBaseInitTypeDef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74638" y="3776617"/>
            <a:ext cx="885507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en-US" altLang="zh-CN" sz="1600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TIM_Prescaler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：定时器预分频器设置，时钟源经该预分频器才是定时器时钟，它设定</a:t>
            </a:r>
            <a:r>
              <a:rPr lang="en-US" altLang="zh-CN" sz="1600" dirty="0" err="1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TIMx_PSC</a:t>
            </a:r>
            <a:r>
              <a:rPr lang="en-US" altLang="zh-CN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寄存器的值。可设置范围为 </a:t>
            </a:r>
            <a:r>
              <a:rPr lang="en-US" altLang="zh-CN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 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至 </a:t>
            </a:r>
            <a:r>
              <a:rPr lang="en-US" altLang="zh-CN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65535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，实现 </a:t>
            </a:r>
            <a:r>
              <a:rPr lang="en-US" altLang="zh-CN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至 </a:t>
            </a:r>
            <a:r>
              <a:rPr lang="en-US" altLang="zh-CN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65536 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分频。</a:t>
            </a:r>
            <a:endParaRPr lang="en-US" altLang="zh-CN" sz="16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buAutoNum type="arabicParenBoth"/>
            </a:pPr>
            <a:r>
              <a:rPr lang="en-US" altLang="zh-CN" sz="1600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TIM_CounterMode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：定时器计数方式，可是在为向上计数、向下计数以及三种中心对齐模式。基本定时器只能是向上计数，即 </a:t>
            </a:r>
            <a:r>
              <a:rPr lang="en-US" altLang="zh-CN" sz="1600" dirty="0" err="1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TIMx_CNT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只能从</a:t>
            </a:r>
            <a:r>
              <a:rPr lang="en-US" altLang="zh-CN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开始递增，并且无需初始化。</a:t>
            </a:r>
            <a:endParaRPr lang="en-US" altLang="zh-CN" sz="16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buAutoNum type="arabicParenBoth"/>
            </a:pPr>
            <a:r>
              <a:rPr lang="en-US" altLang="zh-CN" sz="1600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TIM_Period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：定时器周期，实际就是设定自动重载寄存器的值，在事件生成时更新到影子寄存器。可设置范围为 </a:t>
            </a:r>
            <a:r>
              <a:rPr lang="en-US" altLang="zh-CN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至 </a:t>
            </a:r>
            <a:r>
              <a:rPr lang="en-US" altLang="zh-CN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65535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 </a:t>
            </a:r>
            <a:endParaRPr lang="en-US" altLang="zh-CN" sz="16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buAutoNum type="arabicParenBoth"/>
            </a:pPr>
            <a:r>
              <a:rPr lang="en-US" altLang="zh-CN" sz="1600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TIM_ClockDivision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：时钟分频，设置定时器时钟 </a:t>
            </a:r>
            <a:r>
              <a:rPr lang="en-US" altLang="zh-CN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CK_INT 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频率与数字滤波器采样时钟频率分频比，基本定时器没有此功能，不用设置。 </a:t>
            </a:r>
            <a:endParaRPr lang="en-US" altLang="zh-CN" sz="16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buAutoNum type="arabicParenBoth"/>
            </a:pPr>
            <a:r>
              <a:rPr lang="en-US" altLang="zh-CN" sz="1600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TIM_RepetitionCounter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：重复计数器，属于高级控制寄存器专用寄存器位，利用它可以非常容易控制输出 </a:t>
            </a:r>
            <a:r>
              <a:rPr lang="en-US" altLang="zh-CN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PWM 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的个数。</a:t>
            </a:r>
          </a:p>
        </p:txBody>
      </p:sp>
      <p:sp>
        <p:nvSpPr>
          <p:cNvPr id="3" name="矩形 2"/>
          <p:cNvSpPr/>
          <p:nvPr/>
        </p:nvSpPr>
        <p:spPr>
          <a:xfrm>
            <a:off x="404521" y="1511787"/>
            <a:ext cx="3012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定时器初始化结构体详解</a:t>
            </a:r>
          </a:p>
        </p:txBody>
      </p:sp>
      <p:sp>
        <p:nvSpPr>
          <p:cNvPr id="12" name="矩形 11"/>
          <p:cNvSpPr/>
          <p:nvPr/>
        </p:nvSpPr>
        <p:spPr>
          <a:xfrm>
            <a:off x="762969" y="1061842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功能和使用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计数功能</a:t>
            </a:r>
          </a:p>
        </p:txBody>
      </p:sp>
    </p:spTree>
    <p:extLst>
      <p:ext uri="{BB962C8B-B14F-4D97-AF65-F5344CB8AC3E}">
        <p14:creationId xmlns:p14="http://schemas.microsoft.com/office/powerpoint/2010/main" val="25025640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200" b="1" dirty="0">
              <a:solidFill>
                <a:srgbClr val="4F6228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2" name="组合 21">
            <a:extLst>
              <a:ext uri="{FF2B5EF4-FFF2-40B4-BE49-F238E27FC236}">
                <a16:creationId xmlns:a16="http://schemas.microsoft.com/office/drawing/2014/main" id="{09C1911F-840F-6959-575E-394993C6DC78}"/>
              </a:ext>
            </a:extLst>
          </p:cNvPr>
          <p:cNvGrpSpPr/>
          <p:nvPr/>
        </p:nvGrpSpPr>
        <p:grpSpPr>
          <a:xfrm>
            <a:off x="274638" y="989998"/>
            <a:ext cx="6600825" cy="521725"/>
            <a:chOff x="558800" y="1538934"/>
            <a:chExt cx="6601618" cy="523377"/>
          </a:xfrm>
        </p:grpSpPr>
        <p:sp>
          <p:nvSpPr>
            <p:cNvPr id="4" name="AutoShape 5">
              <a:extLst>
                <a:ext uri="{FF2B5EF4-FFF2-40B4-BE49-F238E27FC236}">
                  <a16:creationId xmlns:a16="http://schemas.microsoft.com/office/drawing/2014/main" id="{B5EF3EEA-DF3C-1911-5E27-BA15FD4B4998}"/>
                </a:ext>
              </a:extLst>
            </p:cNvPr>
            <p:cNvSpPr/>
            <p:nvPr/>
          </p:nvSpPr>
          <p:spPr>
            <a:xfrm>
              <a:off x="593725" y="1546225"/>
              <a:ext cx="6086475" cy="50006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399FF">
                    <a:alpha val="49001"/>
                  </a:srgbClr>
                </a:gs>
                <a:gs pos="100000">
                  <a:srgbClr val="FEFDF3"/>
                </a:gs>
              </a:gsLst>
              <a:lin ang="0" scaled="1"/>
              <a:tileRect/>
            </a:gradFill>
            <a:ln w="38100">
              <a:noFill/>
            </a:ln>
          </p:spPr>
          <p:txBody>
            <a:bodyPr wrap="none" anchor="ctr" anchorCtr="0"/>
            <a:lstStyle/>
            <a:p>
              <a:pPr algn="r" eaLnBrk="0" hangingPunct="0"/>
              <a:endParaRPr lang="zh-CN" altLang="zh-CN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5" name="Rectangle 101">
              <a:extLst>
                <a:ext uri="{FF2B5EF4-FFF2-40B4-BE49-F238E27FC236}">
                  <a16:creationId xmlns:a16="http://schemas.microsoft.com/office/drawing/2014/main" id="{DADF46E0-3250-7496-9666-EE3A3EC74F39}"/>
                </a:ext>
              </a:extLst>
            </p:cNvPr>
            <p:cNvSpPr/>
            <p:nvPr/>
          </p:nvSpPr>
          <p:spPr>
            <a:xfrm>
              <a:off x="1062038" y="1566865"/>
              <a:ext cx="6098380" cy="4631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0" hangingPunct="0"/>
              <a:endParaRPr lang="zh-CN" altLang="en-US" sz="2400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" name="Oval 222">
              <a:extLst>
                <a:ext uri="{FF2B5EF4-FFF2-40B4-BE49-F238E27FC236}">
                  <a16:creationId xmlns:a16="http://schemas.microsoft.com/office/drawing/2014/main" id="{B298ECF5-DBCF-A88F-38EF-724A0FBE7A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3399FF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7" name="Oval 223">
              <a:extLst>
                <a:ext uri="{FF2B5EF4-FFF2-40B4-BE49-F238E27FC236}">
                  <a16:creationId xmlns:a16="http://schemas.microsoft.com/office/drawing/2014/main" id="{CF24D15A-8711-F327-931F-9111594095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8" name="Oval 224">
              <a:extLst>
                <a:ext uri="{FF2B5EF4-FFF2-40B4-BE49-F238E27FC236}">
                  <a16:creationId xmlns:a16="http://schemas.microsoft.com/office/drawing/2014/main" id="{85B0B713-E7A0-5F8C-EAD9-5C4CC2BB5C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2138" y="1538934"/>
              <a:ext cx="433387" cy="520995"/>
            </a:xfrm>
            <a:prstGeom prst="ellipse">
              <a:avLst/>
            </a:prstGeom>
            <a:gradFill rotWithShape="1">
              <a:gsLst>
                <a:gs pos="0">
                  <a:srgbClr val="1C538A"/>
                </a:gs>
                <a:gs pos="50000">
                  <a:srgbClr val="3399FF"/>
                </a:gs>
                <a:gs pos="100000">
                  <a:srgbClr val="1C538A"/>
                </a:gs>
              </a:gsLst>
              <a:lin ang="189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9" name="Oval 225">
              <a:extLst>
                <a:ext uri="{FF2B5EF4-FFF2-40B4-BE49-F238E27FC236}">
                  <a16:creationId xmlns:a16="http://schemas.microsoft.com/office/drawing/2014/main" id="{22951E33-4349-7317-A75B-EF3B8A5C72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8963" y="1541316"/>
              <a:ext cx="434975" cy="520995"/>
            </a:xfrm>
            <a:prstGeom prst="ellipse">
              <a:avLst/>
            </a:prstGeom>
            <a:gradFill rotWithShape="1">
              <a:gsLst>
                <a:gs pos="0">
                  <a:srgbClr val="2061A2"/>
                </a:gs>
                <a:gs pos="100000">
                  <a:srgbClr val="3399FF">
                    <a:alpha val="0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0" name="Oval 226">
              <a:extLst>
                <a:ext uri="{FF2B5EF4-FFF2-40B4-BE49-F238E27FC236}">
                  <a16:creationId xmlns:a16="http://schemas.microsoft.com/office/drawing/2014/main" id="{C26CF9E2-B8CE-1EA4-F545-BA46335219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4363" y="1538934"/>
              <a:ext cx="390525" cy="520995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1" name="Text Box 227">
              <a:extLst>
                <a:ext uri="{FF2B5EF4-FFF2-40B4-BE49-F238E27FC236}">
                  <a16:creationId xmlns:a16="http://schemas.microsoft.com/office/drawing/2014/main" id="{89893B17-22D6-78EE-02A8-3A2646668E56}"/>
                </a:ext>
              </a:extLst>
            </p:cNvPr>
            <p:cNvSpPr txBox="1"/>
            <p:nvPr/>
          </p:nvSpPr>
          <p:spPr>
            <a:xfrm>
              <a:off x="631825" y="1609725"/>
              <a:ext cx="360363" cy="4013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5</a:t>
              </a:r>
            </a:p>
          </p:txBody>
        </p:sp>
      </p:grpSp>
      <p:sp>
        <p:nvSpPr>
          <p:cNvPr id="3" name="矩形 2"/>
          <p:cNvSpPr/>
          <p:nvPr/>
        </p:nvSpPr>
        <p:spPr>
          <a:xfrm>
            <a:off x="274638" y="1576667"/>
            <a:ext cx="861683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程序设置</a:t>
            </a:r>
          </a:p>
          <a:p>
            <a:endParaRPr lang="en-US" altLang="zh-CN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设置通用定时器，并产生相应中断，主要分为以下几个步骤（以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TIM3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为例）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TIM3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时钟使能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设置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TIM3_ARR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和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TIM3_PSC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的值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设置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TIM3_DIER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允许更新中断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允许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TIM3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工作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TIM3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中断分组设置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编写中断服务函数</a:t>
            </a:r>
          </a:p>
        </p:txBody>
      </p:sp>
      <p:sp>
        <p:nvSpPr>
          <p:cNvPr id="12" name="矩形 11"/>
          <p:cNvSpPr/>
          <p:nvPr/>
        </p:nvSpPr>
        <p:spPr>
          <a:xfrm>
            <a:off x="784132" y="1025109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hangingPunct="0"/>
            <a:r>
              <a:rPr lang="zh-CN" altLang="en-US" sz="2400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功能和使用</a:t>
            </a:r>
            <a:r>
              <a:rPr lang="en-US" altLang="zh-CN" sz="2400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2400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计数功能</a:t>
            </a:r>
          </a:p>
        </p:txBody>
      </p:sp>
    </p:spTree>
    <p:extLst>
      <p:ext uri="{BB962C8B-B14F-4D97-AF65-F5344CB8AC3E}">
        <p14:creationId xmlns:p14="http://schemas.microsoft.com/office/powerpoint/2010/main" val="4073188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200" b="1" dirty="0">
              <a:solidFill>
                <a:srgbClr val="4F6228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2" name="组合 21">
            <a:extLst>
              <a:ext uri="{FF2B5EF4-FFF2-40B4-BE49-F238E27FC236}">
                <a16:creationId xmlns:a16="http://schemas.microsoft.com/office/drawing/2014/main" id="{09C1911F-840F-6959-575E-394993C6DC78}"/>
              </a:ext>
            </a:extLst>
          </p:cNvPr>
          <p:cNvGrpSpPr/>
          <p:nvPr/>
        </p:nvGrpSpPr>
        <p:grpSpPr>
          <a:xfrm>
            <a:off x="274638" y="989998"/>
            <a:ext cx="6600825" cy="521725"/>
            <a:chOff x="558800" y="1538934"/>
            <a:chExt cx="6601618" cy="523377"/>
          </a:xfrm>
        </p:grpSpPr>
        <p:sp>
          <p:nvSpPr>
            <p:cNvPr id="4" name="AutoShape 5">
              <a:extLst>
                <a:ext uri="{FF2B5EF4-FFF2-40B4-BE49-F238E27FC236}">
                  <a16:creationId xmlns:a16="http://schemas.microsoft.com/office/drawing/2014/main" id="{B5EF3EEA-DF3C-1911-5E27-BA15FD4B4998}"/>
                </a:ext>
              </a:extLst>
            </p:cNvPr>
            <p:cNvSpPr/>
            <p:nvPr/>
          </p:nvSpPr>
          <p:spPr>
            <a:xfrm>
              <a:off x="593725" y="1546225"/>
              <a:ext cx="6086475" cy="50006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399FF">
                    <a:alpha val="49001"/>
                  </a:srgbClr>
                </a:gs>
                <a:gs pos="100000">
                  <a:srgbClr val="FEFDF3"/>
                </a:gs>
              </a:gsLst>
              <a:lin ang="0" scaled="1"/>
              <a:tileRect/>
            </a:gradFill>
            <a:ln w="38100">
              <a:noFill/>
            </a:ln>
          </p:spPr>
          <p:txBody>
            <a:bodyPr wrap="none" anchor="ctr" anchorCtr="0"/>
            <a:lstStyle/>
            <a:p>
              <a:pPr algn="r" eaLnBrk="0" hangingPunct="0"/>
              <a:endParaRPr lang="zh-CN" altLang="zh-CN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5" name="Rectangle 101">
              <a:extLst>
                <a:ext uri="{FF2B5EF4-FFF2-40B4-BE49-F238E27FC236}">
                  <a16:creationId xmlns:a16="http://schemas.microsoft.com/office/drawing/2014/main" id="{DADF46E0-3250-7496-9666-EE3A3EC74F39}"/>
                </a:ext>
              </a:extLst>
            </p:cNvPr>
            <p:cNvSpPr/>
            <p:nvPr/>
          </p:nvSpPr>
          <p:spPr>
            <a:xfrm>
              <a:off x="1062038" y="1566865"/>
              <a:ext cx="6098380" cy="4631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eaLnBrk="0" hangingPunct="0"/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功能和使用</a:t>
              </a:r>
              <a:r>
                <a:rPr lang="en-US" altLang="zh-CN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——</a:t>
              </a:r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计数功能</a:t>
              </a:r>
            </a:p>
          </p:txBody>
        </p:sp>
        <p:sp>
          <p:nvSpPr>
            <p:cNvPr id="6" name="Oval 222">
              <a:extLst>
                <a:ext uri="{FF2B5EF4-FFF2-40B4-BE49-F238E27FC236}">
                  <a16:creationId xmlns:a16="http://schemas.microsoft.com/office/drawing/2014/main" id="{B298ECF5-DBCF-A88F-38EF-724A0FBE7A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3399FF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7" name="Oval 223">
              <a:extLst>
                <a:ext uri="{FF2B5EF4-FFF2-40B4-BE49-F238E27FC236}">
                  <a16:creationId xmlns:a16="http://schemas.microsoft.com/office/drawing/2014/main" id="{CF24D15A-8711-F327-931F-9111594095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8" name="Oval 224">
              <a:extLst>
                <a:ext uri="{FF2B5EF4-FFF2-40B4-BE49-F238E27FC236}">
                  <a16:creationId xmlns:a16="http://schemas.microsoft.com/office/drawing/2014/main" id="{85B0B713-E7A0-5F8C-EAD9-5C4CC2BB5C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2138" y="1538934"/>
              <a:ext cx="433387" cy="520995"/>
            </a:xfrm>
            <a:prstGeom prst="ellipse">
              <a:avLst/>
            </a:prstGeom>
            <a:gradFill rotWithShape="1">
              <a:gsLst>
                <a:gs pos="0">
                  <a:srgbClr val="1C538A"/>
                </a:gs>
                <a:gs pos="50000">
                  <a:srgbClr val="3399FF"/>
                </a:gs>
                <a:gs pos="100000">
                  <a:srgbClr val="1C538A"/>
                </a:gs>
              </a:gsLst>
              <a:lin ang="189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9" name="Oval 225">
              <a:extLst>
                <a:ext uri="{FF2B5EF4-FFF2-40B4-BE49-F238E27FC236}">
                  <a16:creationId xmlns:a16="http://schemas.microsoft.com/office/drawing/2014/main" id="{22951E33-4349-7317-A75B-EF3B8A5C72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8963" y="1541316"/>
              <a:ext cx="434975" cy="520995"/>
            </a:xfrm>
            <a:prstGeom prst="ellipse">
              <a:avLst/>
            </a:prstGeom>
            <a:gradFill rotWithShape="1">
              <a:gsLst>
                <a:gs pos="0">
                  <a:srgbClr val="2061A2"/>
                </a:gs>
                <a:gs pos="100000">
                  <a:srgbClr val="3399FF">
                    <a:alpha val="0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0" name="Oval 226">
              <a:extLst>
                <a:ext uri="{FF2B5EF4-FFF2-40B4-BE49-F238E27FC236}">
                  <a16:creationId xmlns:a16="http://schemas.microsoft.com/office/drawing/2014/main" id="{C26CF9E2-B8CE-1EA4-F545-BA46335219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4363" y="1538934"/>
              <a:ext cx="390525" cy="520995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1" name="Text Box 227">
              <a:extLst>
                <a:ext uri="{FF2B5EF4-FFF2-40B4-BE49-F238E27FC236}">
                  <a16:creationId xmlns:a16="http://schemas.microsoft.com/office/drawing/2014/main" id="{89893B17-22D6-78EE-02A8-3A2646668E56}"/>
                </a:ext>
              </a:extLst>
            </p:cNvPr>
            <p:cNvSpPr txBox="1"/>
            <p:nvPr/>
          </p:nvSpPr>
          <p:spPr>
            <a:xfrm>
              <a:off x="631825" y="1609725"/>
              <a:ext cx="360363" cy="4013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5</a:t>
              </a:r>
            </a:p>
          </p:txBody>
        </p:sp>
      </p:grpSp>
      <p:sp>
        <p:nvSpPr>
          <p:cNvPr id="3" name="矩形 2"/>
          <p:cNvSpPr/>
          <p:nvPr/>
        </p:nvSpPr>
        <p:spPr>
          <a:xfrm>
            <a:off x="274638" y="1529924"/>
            <a:ext cx="8616834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程序设置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void TIM3_Int_Init()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{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400" dirty="0" err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TIM_TimeBaseInitTypeDef</a:t>
            </a:r>
            <a:r>
              <a:rPr lang="en-US" altLang="zh-CN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1400" dirty="0" err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TIM_TimeBaseStructure</a:t>
            </a:r>
            <a:r>
              <a:rPr lang="en-US" altLang="zh-CN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;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1400" dirty="0" err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NVIC_InitTypeDef</a:t>
            </a:r>
            <a:r>
              <a:rPr lang="en-US" altLang="zh-CN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400" dirty="0" err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NVIC_InitStructure</a:t>
            </a:r>
            <a:r>
              <a:rPr lang="en-US" altLang="zh-CN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;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	RCC_APB1PeriphClockCmd(RCC_APB1Periph_TIM3, ENABLE); //</a:t>
            </a:r>
            <a:r>
              <a:rPr lang="zh-CN" altLang="en-US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时钟使能</a:t>
            </a:r>
          </a:p>
          <a:p>
            <a:r>
              <a:rPr lang="zh-CN" altLang="en-US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1400" dirty="0" err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TIM_TimeBaseStructure.TIM_Prescaler</a:t>
            </a:r>
            <a:r>
              <a:rPr lang="en-US" altLang="zh-CN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=7199;     //</a:t>
            </a:r>
            <a:r>
              <a:rPr lang="zh-CN" altLang="en-US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设置用来作为</a:t>
            </a:r>
            <a:r>
              <a:rPr lang="en-US" altLang="zh-CN" sz="1400" dirty="0" err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TIMx</a:t>
            </a:r>
            <a:r>
              <a:rPr lang="zh-CN" altLang="en-US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时钟频率除数的预分频值              </a:t>
            </a:r>
            <a:endParaRPr lang="en-US" altLang="zh-CN" sz="14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                                                                                                   10Khz</a:t>
            </a:r>
            <a:r>
              <a:rPr lang="zh-CN" altLang="en-US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的计数频率  </a:t>
            </a:r>
          </a:p>
          <a:p>
            <a:r>
              <a:rPr lang="zh-CN" altLang="en-US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1400" dirty="0" err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TIM_TimeBaseStructure.TIM_Period</a:t>
            </a:r>
            <a:r>
              <a:rPr lang="en-US" altLang="zh-CN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= 4999;        //</a:t>
            </a:r>
            <a:r>
              <a:rPr lang="zh-CN" altLang="en-US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设置在下一个更新事件装入活动的自动重装载</a:t>
            </a:r>
            <a:endParaRPr lang="en-US" altLang="zh-CN" sz="14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                                                                                                   </a:t>
            </a:r>
            <a:r>
              <a:rPr lang="zh-CN" altLang="en-US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寄存器周期的值	 计数到</a:t>
            </a:r>
            <a:r>
              <a:rPr lang="en-US" altLang="zh-CN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5000</a:t>
            </a:r>
            <a:r>
              <a:rPr lang="zh-CN" altLang="en-US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500ms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1400" dirty="0" err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TIM_TimeBaseStructure.TIM_ClockDivision</a:t>
            </a:r>
            <a:r>
              <a:rPr lang="en-US" altLang="zh-CN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0;    //</a:t>
            </a:r>
            <a:r>
              <a:rPr lang="zh-CN" altLang="en-US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设置时钟分割</a:t>
            </a:r>
            <a:r>
              <a:rPr lang="en-US" altLang="zh-CN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:TDTS = </a:t>
            </a:r>
            <a:r>
              <a:rPr lang="en-US" altLang="zh-CN" sz="1400" dirty="0" err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Tck_tim</a:t>
            </a:r>
            <a:endParaRPr lang="en-US" altLang="zh-CN" sz="14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1400" dirty="0" err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TIM_TimeBaseStructure.TIM_CounterMode</a:t>
            </a:r>
            <a:r>
              <a:rPr lang="en-US" altLang="zh-CN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1400" dirty="0" err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TIM_CounterMode_Up</a:t>
            </a:r>
            <a:r>
              <a:rPr lang="en-US" altLang="zh-CN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;  //TIM</a:t>
            </a:r>
            <a:r>
              <a:rPr lang="zh-CN" altLang="en-US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向上计数模式</a:t>
            </a:r>
          </a:p>
          <a:p>
            <a:r>
              <a:rPr lang="zh-CN" altLang="en-US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1400" dirty="0" err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TIM_TimeBaseInit</a:t>
            </a:r>
            <a:r>
              <a:rPr lang="en-US" altLang="zh-CN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(TIM3, &amp;</a:t>
            </a:r>
            <a:r>
              <a:rPr lang="en-US" altLang="zh-CN" sz="1400" dirty="0" err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TIM_TimeBaseStructure</a:t>
            </a:r>
            <a:r>
              <a:rPr lang="en-US" altLang="zh-CN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); //</a:t>
            </a:r>
            <a:r>
              <a:rPr lang="zh-CN" altLang="en-US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根据</a:t>
            </a:r>
            <a:r>
              <a:rPr lang="en-US" altLang="zh-CN" sz="1400" dirty="0" err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TIM_TimeBaseInitStruct</a:t>
            </a:r>
            <a:r>
              <a:rPr lang="zh-CN" altLang="en-US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中指定的参数初</a:t>
            </a:r>
            <a:endParaRPr lang="en-US" altLang="zh-CN" sz="14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                                                                                                          </a:t>
            </a:r>
            <a:r>
              <a:rPr lang="zh-CN" altLang="en-US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始化</a:t>
            </a:r>
            <a:r>
              <a:rPr lang="en-US" altLang="zh-CN" sz="1400" dirty="0" err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TIMx</a:t>
            </a:r>
            <a:r>
              <a:rPr lang="zh-CN" altLang="en-US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的时间基数单位 </a:t>
            </a:r>
          </a:p>
          <a:p>
            <a:r>
              <a:rPr lang="zh-CN" altLang="en-US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1400" dirty="0" err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TIM_ITConfig</a:t>
            </a:r>
            <a:r>
              <a:rPr lang="en-US" altLang="zh-CN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(TIM3, </a:t>
            </a:r>
            <a:r>
              <a:rPr lang="en-US" altLang="zh-CN" sz="1400" dirty="0" err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TIM_IT_Update,ENABLE</a:t>
            </a:r>
            <a:r>
              <a:rPr lang="en-US" altLang="zh-CN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);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1400" dirty="0" err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NVIC_InitStructure.NVIC_IRQChannel</a:t>
            </a:r>
            <a:r>
              <a:rPr lang="en-US" altLang="zh-CN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TIM3_IRQn;  //TIM3</a:t>
            </a:r>
            <a:r>
              <a:rPr lang="zh-CN" altLang="en-US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中断</a:t>
            </a:r>
          </a:p>
          <a:p>
            <a:r>
              <a:rPr lang="zh-CN" altLang="en-US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1400" dirty="0" err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NVIC_InitStructure.NVIC_IRQChannelPreemptionPriority</a:t>
            </a:r>
            <a:r>
              <a:rPr lang="en-US" altLang="zh-CN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0;  //</a:t>
            </a:r>
            <a:r>
              <a:rPr lang="zh-CN" altLang="en-US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先占优先级</a:t>
            </a:r>
            <a:r>
              <a:rPr lang="en-US" altLang="zh-CN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级</a:t>
            </a:r>
          </a:p>
          <a:p>
            <a:r>
              <a:rPr lang="zh-CN" altLang="en-US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1400" dirty="0" err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NVIC_InitStructure.NVIC_IRQChannelSubPriority</a:t>
            </a:r>
            <a:r>
              <a:rPr lang="en-US" altLang="zh-CN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3;  //</a:t>
            </a:r>
            <a:r>
              <a:rPr lang="zh-CN" altLang="en-US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从优先级</a:t>
            </a:r>
            <a:r>
              <a:rPr lang="en-US" altLang="zh-CN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级</a:t>
            </a:r>
          </a:p>
          <a:p>
            <a:r>
              <a:rPr lang="zh-CN" altLang="en-US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1400" dirty="0" err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NVIC_InitStructure.NVIC_IRQChannelCmd</a:t>
            </a:r>
            <a:r>
              <a:rPr lang="en-US" altLang="zh-CN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ENABLE;  //IRQ</a:t>
            </a:r>
            <a:r>
              <a:rPr lang="zh-CN" altLang="en-US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通道被使能</a:t>
            </a:r>
          </a:p>
          <a:p>
            <a:r>
              <a:rPr lang="zh-CN" altLang="en-US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1400" dirty="0" err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NVIC_Init</a:t>
            </a:r>
            <a:r>
              <a:rPr lang="en-US" altLang="zh-CN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(&amp;</a:t>
            </a:r>
            <a:r>
              <a:rPr lang="en-US" altLang="zh-CN" sz="1400" dirty="0" err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NVIC_InitStructure</a:t>
            </a:r>
            <a:r>
              <a:rPr lang="en-US" altLang="zh-CN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);     //</a:t>
            </a:r>
            <a:r>
              <a:rPr lang="zh-CN" altLang="en-US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根据</a:t>
            </a:r>
            <a:r>
              <a:rPr lang="en-US" altLang="zh-CN" sz="1400" dirty="0" err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NVIC_InitStruct</a:t>
            </a:r>
            <a:r>
              <a:rPr lang="zh-CN" altLang="en-US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中指定的参数初始化外设</a:t>
            </a:r>
            <a:r>
              <a:rPr lang="en-US" altLang="zh-CN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NVIC</a:t>
            </a:r>
            <a:r>
              <a:rPr lang="zh-CN" altLang="en-US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寄存器</a:t>
            </a:r>
          </a:p>
          <a:p>
            <a:r>
              <a:rPr lang="zh-CN" altLang="en-US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1400" dirty="0" err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TIM_Cmd</a:t>
            </a:r>
            <a:r>
              <a:rPr lang="en-US" altLang="zh-CN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(TIM3, ENABLE);  //</a:t>
            </a:r>
            <a:r>
              <a:rPr lang="zh-CN" altLang="en-US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使能</a:t>
            </a:r>
            <a:r>
              <a:rPr lang="en-US" altLang="zh-CN" sz="1400" dirty="0" err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TIMx</a:t>
            </a:r>
            <a:r>
              <a:rPr lang="zh-CN" altLang="en-US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外设							 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}</a:t>
            </a:r>
            <a:endParaRPr lang="zh-CN" altLang="en-US" sz="12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835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200" b="1" dirty="0">
              <a:solidFill>
                <a:srgbClr val="4F6228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2" name="组合 21">
            <a:extLst>
              <a:ext uri="{FF2B5EF4-FFF2-40B4-BE49-F238E27FC236}">
                <a16:creationId xmlns:a16="http://schemas.microsoft.com/office/drawing/2014/main" id="{09C1911F-840F-6959-575E-394993C6DC78}"/>
              </a:ext>
            </a:extLst>
          </p:cNvPr>
          <p:cNvGrpSpPr/>
          <p:nvPr/>
        </p:nvGrpSpPr>
        <p:grpSpPr>
          <a:xfrm>
            <a:off x="274638" y="989998"/>
            <a:ext cx="6600825" cy="521725"/>
            <a:chOff x="558800" y="1538934"/>
            <a:chExt cx="6601618" cy="523377"/>
          </a:xfrm>
        </p:grpSpPr>
        <p:sp>
          <p:nvSpPr>
            <p:cNvPr id="4" name="AutoShape 5">
              <a:extLst>
                <a:ext uri="{FF2B5EF4-FFF2-40B4-BE49-F238E27FC236}">
                  <a16:creationId xmlns:a16="http://schemas.microsoft.com/office/drawing/2014/main" id="{B5EF3EEA-DF3C-1911-5E27-BA15FD4B4998}"/>
                </a:ext>
              </a:extLst>
            </p:cNvPr>
            <p:cNvSpPr/>
            <p:nvPr/>
          </p:nvSpPr>
          <p:spPr>
            <a:xfrm>
              <a:off x="593725" y="1546225"/>
              <a:ext cx="6086475" cy="50006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399FF">
                    <a:alpha val="49001"/>
                  </a:srgbClr>
                </a:gs>
                <a:gs pos="100000">
                  <a:srgbClr val="FEFDF3"/>
                </a:gs>
              </a:gsLst>
              <a:lin ang="0" scaled="1"/>
              <a:tileRect/>
            </a:gradFill>
            <a:ln w="38100">
              <a:noFill/>
            </a:ln>
          </p:spPr>
          <p:txBody>
            <a:bodyPr wrap="none" anchor="ctr" anchorCtr="0"/>
            <a:lstStyle/>
            <a:p>
              <a:pPr algn="r" eaLnBrk="0" hangingPunct="0"/>
              <a:endParaRPr lang="zh-CN" altLang="zh-CN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5" name="Rectangle 101">
              <a:extLst>
                <a:ext uri="{FF2B5EF4-FFF2-40B4-BE49-F238E27FC236}">
                  <a16:creationId xmlns:a16="http://schemas.microsoft.com/office/drawing/2014/main" id="{DADF46E0-3250-7496-9666-EE3A3EC74F39}"/>
                </a:ext>
              </a:extLst>
            </p:cNvPr>
            <p:cNvSpPr/>
            <p:nvPr/>
          </p:nvSpPr>
          <p:spPr>
            <a:xfrm>
              <a:off x="1062038" y="1566865"/>
              <a:ext cx="6098380" cy="4631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0" hangingPunct="0"/>
              <a:endParaRPr lang="zh-CN" altLang="en-US" sz="2400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" name="Oval 222">
              <a:extLst>
                <a:ext uri="{FF2B5EF4-FFF2-40B4-BE49-F238E27FC236}">
                  <a16:creationId xmlns:a16="http://schemas.microsoft.com/office/drawing/2014/main" id="{B298ECF5-DBCF-A88F-38EF-724A0FBE7A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3399FF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7" name="Oval 223">
              <a:extLst>
                <a:ext uri="{FF2B5EF4-FFF2-40B4-BE49-F238E27FC236}">
                  <a16:creationId xmlns:a16="http://schemas.microsoft.com/office/drawing/2014/main" id="{CF24D15A-8711-F327-931F-9111594095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8" name="Oval 224">
              <a:extLst>
                <a:ext uri="{FF2B5EF4-FFF2-40B4-BE49-F238E27FC236}">
                  <a16:creationId xmlns:a16="http://schemas.microsoft.com/office/drawing/2014/main" id="{85B0B713-E7A0-5F8C-EAD9-5C4CC2BB5C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2138" y="1538934"/>
              <a:ext cx="433387" cy="520995"/>
            </a:xfrm>
            <a:prstGeom prst="ellipse">
              <a:avLst/>
            </a:prstGeom>
            <a:gradFill rotWithShape="1">
              <a:gsLst>
                <a:gs pos="0">
                  <a:srgbClr val="1C538A"/>
                </a:gs>
                <a:gs pos="50000">
                  <a:srgbClr val="3399FF"/>
                </a:gs>
                <a:gs pos="100000">
                  <a:srgbClr val="1C538A"/>
                </a:gs>
              </a:gsLst>
              <a:lin ang="189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9" name="Oval 225">
              <a:extLst>
                <a:ext uri="{FF2B5EF4-FFF2-40B4-BE49-F238E27FC236}">
                  <a16:creationId xmlns:a16="http://schemas.microsoft.com/office/drawing/2014/main" id="{22951E33-4349-7317-A75B-EF3B8A5C72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8963" y="1541316"/>
              <a:ext cx="434975" cy="520995"/>
            </a:xfrm>
            <a:prstGeom prst="ellipse">
              <a:avLst/>
            </a:prstGeom>
            <a:gradFill rotWithShape="1">
              <a:gsLst>
                <a:gs pos="0">
                  <a:srgbClr val="2061A2"/>
                </a:gs>
                <a:gs pos="100000">
                  <a:srgbClr val="3399FF">
                    <a:alpha val="0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0" name="Oval 226">
              <a:extLst>
                <a:ext uri="{FF2B5EF4-FFF2-40B4-BE49-F238E27FC236}">
                  <a16:creationId xmlns:a16="http://schemas.microsoft.com/office/drawing/2014/main" id="{C26CF9E2-B8CE-1EA4-F545-BA46335219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4363" y="1538934"/>
              <a:ext cx="390525" cy="520995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1" name="Text Box 227">
              <a:extLst>
                <a:ext uri="{FF2B5EF4-FFF2-40B4-BE49-F238E27FC236}">
                  <a16:creationId xmlns:a16="http://schemas.microsoft.com/office/drawing/2014/main" id="{89893B17-22D6-78EE-02A8-3A2646668E56}"/>
                </a:ext>
              </a:extLst>
            </p:cNvPr>
            <p:cNvSpPr txBox="1"/>
            <p:nvPr/>
          </p:nvSpPr>
          <p:spPr>
            <a:xfrm>
              <a:off x="631825" y="1609725"/>
              <a:ext cx="360363" cy="4013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5</a:t>
              </a:r>
            </a:p>
          </p:txBody>
        </p:sp>
      </p:grpSp>
      <p:sp>
        <p:nvSpPr>
          <p:cNvPr id="3" name="矩形 2"/>
          <p:cNvSpPr/>
          <p:nvPr/>
        </p:nvSpPr>
        <p:spPr>
          <a:xfrm>
            <a:off x="274638" y="1549730"/>
            <a:ext cx="8616834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程序设置</a:t>
            </a:r>
          </a:p>
          <a:p>
            <a:endParaRPr lang="en-US" altLang="zh-CN" sz="1200" dirty="0">
              <a:solidFill>
                <a:srgbClr val="0070C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2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当计数器从</a:t>
            </a:r>
            <a:r>
              <a:rPr lang="en-US" altLang="zh-CN" sz="12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12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计数到</a:t>
            </a:r>
            <a:r>
              <a:rPr lang="en-US" altLang="zh-CN" sz="12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4999</a:t>
            </a:r>
            <a:r>
              <a:rPr lang="zh-CN" altLang="en-US" sz="12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时，产生一次中断，则中断一次的时间为：</a:t>
            </a:r>
            <a:r>
              <a:rPr lang="en-US" altLang="zh-CN" sz="12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100us5000=0.0001s5000=0.5s=500ms</a:t>
            </a:r>
            <a:r>
              <a:rPr lang="zh-CN" altLang="en-US" sz="12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也就是半秒钟。</a:t>
            </a:r>
            <a:r>
              <a:rPr lang="zh-CN" altLang="en-US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	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void TIM3_IRQHandler(void)   //TIM3</a:t>
            </a:r>
            <a:r>
              <a:rPr lang="zh-CN" altLang="en-US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中断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{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if (</a:t>
            </a:r>
            <a:r>
              <a:rPr lang="en-US" altLang="zh-CN" sz="1200" dirty="0" err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TIM_GetITStatus</a:t>
            </a: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(TIM3, </a:t>
            </a:r>
            <a:r>
              <a:rPr lang="en-US" altLang="zh-CN" sz="1200" dirty="0" err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TIM_IT_Update</a:t>
            </a: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 != RESET) //</a:t>
            </a:r>
            <a:r>
              <a:rPr lang="zh-CN" altLang="en-US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检查指定的</a:t>
            </a: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TIM</a:t>
            </a:r>
            <a:r>
              <a:rPr lang="zh-CN" altLang="en-US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中断发生与否</a:t>
            </a: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:TIM </a:t>
            </a:r>
            <a:r>
              <a:rPr lang="zh-CN" altLang="en-US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中断源 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{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1200" dirty="0" err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TIM_ClearITPendingBit</a:t>
            </a: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(TIM3, </a:t>
            </a:r>
            <a:r>
              <a:rPr lang="en-US" altLang="zh-CN" sz="1200" dirty="0" err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TIM_IT_Update</a:t>
            </a: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);  //</a:t>
            </a:r>
            <a:r>
              <a:rPr lang="zh-CN" altLang="en-US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清除</a:t>
            </a:r>
            <a:r>
              <a:rPr lang="en-US" altLang="zh-CN" sz="1200" dirty="0" err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TIMx</a:t>
            </a:r>
            <a:r>
              <a:rPr lang="zh-CN" altLang="en-US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的中断待处理位</a:t>
            </a: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:TIM </a:t>
            </a:r>
            <a:r>
              <a:rPr lang="zh-CN" altLang="en-US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中断源 </a:t>
            </a:r>
          </a:p>
          <a:p>
            <a:r>
              <a:rPr lang="zh-CN" altLang="en-US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LED1=!LED1;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 }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}</a:t>
            </a:r>
          </a:p>
          <a:p>
            <a:r>
              <a:rPr lang="zh-CN" altLang="en-US" sz="12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这个中断服务函数开始用</a:t>
            </a:r>
            <a:r>
              <a:rPr lang="en-US" altLang="zh-CN" sz="12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if</a:t>
            </a:r>
            <a:r>
              <a:rPr lang="zh-CN" altLang="en-US" sz="12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语句、</a:t>
            </a:r>
            <a:r>
              <a:rPr lang="en-US" altLang="zh-CN" sz="1200" dirty="0" err="1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TIM_GetITStatus</a:t>
            </a:r>
            <a:r>
              <a:rPr lang="en-US" altLang="zh-CN" sz="12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en-US" sz="12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函数判断是否</a:t>
            </a:r>
            <a:r>
              <a:rPr lang="en-US" altLang="zh-CN" sz="12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TIM3</a:t>
            </a:r>
            <a:r>
              <a:rPr lang="zh-CN" altLang="en-US" sz="12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发生了中断，如果发生了中断就清除</a:t>
            </a:r>
            <a:r>
              <a:rPr lang="en-US" altLang="zh-CN" sz="12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TIM3</a:t>
            </a:r>
            <a:r>
              <a:rPr lang="zh-CN" altLang="en-US" sz="12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的中断标志位，让</a:t>
            </a:r>
            <a:r>
              <a:rPr lang="en-US" altLang="zh-CN" sz="12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LED1</a:t>
            </a:r>
            <a:r>
              <a:rPr lang="zh-CN" altLang="en-US" sz="12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灯反转。</a:t>
            </a:r>
            <a:endParaRPr lang="en-US" altLang="zh-CN" sz="1200" dirty="0">
              <a:solidFill>
                <a:srgbClr val="0070C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200" dirty="0" err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main(void)  //</a:t>
            </a:r>
            <a:r>
              <a:rPr lang="zh-CN" altLang="en-US" sz="11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主函数首先延时函数初始化、设置中断优先级分组</a:t>
            </a:r>
            <a:r>
              <a:rPr lang="en-US" altLang="zh-CN" sz="11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1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、初始化与</a:t>
            </a:r>
            <a:r>
              <a:rPr lang="en-US" altLang="zh-CN" sz="11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LED</a:t>
            </a:r>
            <a:r>
              <a:rPr lang="zh-CN" altLang="en-US" sz="11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连接的硬件接口、定时器</a:t>
            </a:r>
            <a:r>
              <a:rPr lang="en-US" altLang="zh-CN" sz="11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110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初始化</a:t>
            </a:r>
            <a:r>
              <a:rPr lang="zh-CN" altLang="en-US" sz="11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2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{	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1200" dirty="0" err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delay_init</a:t>
            </a: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();	    	 //</a:t>
            </a:r>
            <a:r>
              <a:rPr lang="zh-CN" altLang="en-US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延时函数初始化</a:t>
            </a:r>
          </a:p>
          <a:p>
            <a:r>
              <a:rPr lang="zh-CN" altLang="en-US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1200" dirty="0" err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NVIC_PriorityGroupConfig</a:t>
            </a: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(NVIC_PriorityGroup_2);// </a:t>
            </a:r>
            <a:r>
              <a:rPr lang="zh-CN" altLang="en-US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设置中断优先级分组</a:t>
            </a: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2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1200" dirty="0" err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LED_Init</a:t>
            </a: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();		  	//</a:t>
            </a:r>
            <a:r>
              <a:rPr lang="zh-CN" altLang="en-US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初始化与</a:t>
            </a: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LED</a:t>
            </a:r>
            <a:r>
              <a:rPr lang="zh-CN" altLang="en-US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连接的硬件接口</a:t>
            </a:r>
          </a:p>
          <a:p>
            <a:r>
              <a:rPr lang="zh-CN" altLang="en-US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TIM3_Int_Init();   //10Khz</a:t>
            </a:r>
            <a:r>
              <a:rPr lang="zh-CN" altLang="en-US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的计数频率，计数到</a:t>
            </a: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5000</a:t>
            </a:r>
            <a:r>
              <a:rPr lang="zh-CN" altLang="en-US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500ms  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	while(1)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	{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		LED0=!LED0;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		</a:t>
            </a:r>
            <a:r>
              <a:rPr lang="en-US" altLang="zh-CN" sz="1200" dirty="0" err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delay_ms</a:t>
            </a: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(200);		   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	}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}</a:t>
            </a:r>
            <a:endParaRPr lang="zh-CN" altLang="en-US" sz="12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07974" y="1035273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hangingPunct="0"/>
            <a:r>
              <a:rPr lang="zh-CN" altLang="en-US" sz="2400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功能和使用</a:t>
            </a:r>
            <a:r>
              <a:rPr lang="en-US" altLang="zh-CN" sz="2400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2400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计数功能</a:t>
            </a:r>
          </a:p>
        </p:txBody>
      </p:sp>
    </p:spTree>
    <p:extLst>
      <p:ext uri="{BB962C8B-B14F-4D97-AF65-F5344CB8AC3E}">
        <p14:creationId xmlns:p14="http://schemas.microsoft.com/office/powerpoint/2010/main" val="3406762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200" b="1" dirty="0">
              <a:solidFill>
                <a:srgbClr val="4F6228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E6422674-39D0-CE8A-E6D0-5C0CA2C0B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638" y="980728"/>
            <a:ext cx="8617842" cy="38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ts val="2500"/>
              </a:lnSpc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ST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M32CubeIDE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图形化操作定时器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981887A-3D54-9F2F-BAE9-36020A59950F}"/>
              </a:ext>
            </a:extLst>
          </p:cNvPr>
          <p:cNvSpPr/>
          <p:nvPr/>
        </p:nvSpPr>
        <p:spPr>
          <a:xfrm>
            <a:off x="250824" y="1381306"/>
            <a:ext cx="8824465" cy="1018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−"/>
            </a:pPr>
            <a:r>
              <a:rPr lang="zh-CN" altLang="en-US" sz="1600" b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从</a:t>
            </a:r>
            <a:r>
              <a:rPr lang="en-US" altLang="zh-CN" sz="1600" b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HelloWorld</a:t>
            </a:r>
            <a:r>
              <a:rPr lang="zh-CN" altLang="en-US" sz="1600" b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项目复制一个新项目，命名为</a:t>
            </a:r>
            <a:r>
              <a:rPr lang="en-US" altLang="zh-CN" sz="1600" b="0" dirty="0" err="1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TIM_Count</a:t>
            </a:r>
            <a:r>
              <a:rPr lang="zh-CN" altLang="en-US" sz="1600" b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，并完成相应的修改，打开配置文件</a:t>
            </a:r>
            <a:r>
              <a:rPr lang="en-US" altLang="zh-CN" sz="1600" dirty="0" err="1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TIM_Count</a:t>
            </a:r>
            <a:r>
              <a:rPr lang="en-US" altLang="zh-CN" sz="1600" b="0" dirty="0" err="1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.ioc</a:t>
            </a:r>
            <a:endParaRPr lang="en-US" altLang="zh-CN" sz="16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−"/>
            </a:pPr>
            <a:r>
              <a:rPr lang="zh-CN" altLang="en-US" sz="1600" b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选择</a:t>
            </a:r>
            <a:r>
              <a:rPr lang="en-US" altLang="zh-CN" sz="1600" b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TIM3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8180D27-E698-2FFA-7C55-6054C3391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1772816"/>
            <a:ext cx="5400600" cy="449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09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日期占位符 2"/>
          <p:cNvSpPr txBox="1">
            <a:spLocks noGrp="1"/>
          </p:cNvSpPr>
          <p:nvPr/>
        </p:nvSpPr>
        <p:spPr>
          <a:xfrm>
            <a:off x="500062" y="6400803"/>
            <a:ext cx="2199729" cy="393697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fld id="{BB962C8B-B14F-4D97-AF65-F5344CB8AC3E}" type="datetime1"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2023/12/25</a:t>
            </a:fld>
            <a:endParaRPr lang="zh-CN" altLang="en-US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147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200" b="1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74638" y="1773238"/>
            <a:ext cx="8617842" cy="393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base" latinLnBrk="0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电网频率测量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+mn-lt"/>
            </a:endParaRPr>
          </a:p>
        </p:txBody>
      </p:sp>
      <p:grpSp>
        <p:nvGrpSpPr>
          <p:cNvPr id="6149" name="组合 21"/>
          <p:cNvGrpSpPr/>
          <p:nvPr/>
        </p:nvGrpSpPr>
        <p:grpSpPr>
          <a:xfrm>
            <a:off x="274638" y="1118271"/>
            <a:ext cx="6600825" cy="521725"/>
            <a:chOff x="558800" y="1538934"/>
            <a:chExt cx="6601618" cy="523377"/>
          </a:xfrm>
        </p:grpSpPr>
        <p:sp>
          <p:nvSpPr>
            <p:cNvPr id="6150" name="AutoShape 5"/>
            <p:cNvSpPr/>
            <p:nvPr/>
          </p:nvSpPr>
          <p:spPr>
            <a:xfrm>
              <a:off x="593725" y="1546225"/>
              <a:ext cx="6086475" cy="50006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399FF">
                    <a:alpha val="49001"/>
                  </a:srgbClr>
                </a:gs>
                <a:gs pos="100000">
                  <a:srgbClr val="FEFDF3"/>
                </a:gs>
              </a:gsLst>
              <a:lin ang="0" scaled="1"/>
              <a:tileRect/>
            </a:gradFill>
            <a:ln w="38100">
              <a:noFill/>
            </a:ln>
          </p:spPr>
          <p:txBody>
            <a:bodyPr wrap="none" anchor="ctr" anchorCtr="0"/>
            <a:lstStyle/>
            <a:p>
              <a:pPr algn="r" eaLnBrk="0" hangingPunct="0"/>
              <a:endParaRPr lang="zh-CN" altLang="zh-CN" sz="2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1" name="Rectangle 101"/>
            <p:cNvSpPr/>
            <p:nvPr/>
          </p:nvSpPr>
          <p:spPr>
            <a:xfrm>
              <a:off x="1062038" y="1566865"/>
              <a:ext cx="6098380" cy="4631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2400" dirty="0">
                  <a:solidFill>
                    <a:srgbClr val="0070C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通用定时器基础</a:t>
              </a:r>
            </a:p>
          </p:txBody>
        </p:sp>
        <p:sp>
          <p:nvSpPr>
            <p:cNvPr id="6152" name="Oval 222"/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3399FF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3" name="Oval 223"/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4" name="Oval 224"/>
            <p:cNvSpPr>
              <a:spLocks noChangeAspect="1"/>
            </p:cNvSpPr>
            <p:nvPr/>
          </p:nvSpPr>
          <p:spPr>
            <a:xfrm>
              <a:off x="592138" y="1538934"/>
              <a:ext cx="433387" cy="520995"/>
            </a:xfrm>
            <a:prstGeom prst="ellipse">
              <a:avLst/>
            </a:prstGeom>
            <a:gradFill rotWithShape="1">
              <a:gsLst>
                <a:gs pos="0">
                  <a:srgbClr val="1C538A"/>
                </a:gs>
                <a:gs pos="50000">
                  <a:srgbClr val="3399FF"/>
                </a:gs>
                <a:gs pos="100000">
                  <a:srgbClr val="1C538A"/>
                </a:gs>
              </a:gsLst>
              <a:lin ang="189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5" name="Oval 225"/>
            <p:cNvSpPr>
              <a:spLocks noChangeAspect="1"/>
            </p:cNvSpPr>
            <p:nvPr/>
          </p:nvSpPr>
          <p:spPr>
            <a:xfrm>
              <a:off x="588963" y="1541316"/>
              <a:ext cx="434975" cy="520995"/>
            </a:xfrm>
            <a:prstGeom prst="ellipse">
              <a:avLst/>
            </a:prstGeom>
            <a:gradFill rotWithShape="1">
              <a:gsLst>
                <a:gs pos="0">
                  <a:srgbClr val="2061A2"/>
                </a:gs>
                <a:gs pos="100000">
                  <a:srgbClr val="3399FF">
                    <a:alpha val="0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6" name="Oval 226"/>
            <p:cNvSpPr>
              <a:spLocks noChangeAspect="1"/>
            </p:cNvSpPr>
            <p:nvPr/>
          </p:nvSpPr>
          <p:spPr>
            <a:xfrm>
              <a:off x="614363" y="1538934"/>
              <a:ext cx="390525" cy="520995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7" name="Text Box 227"/>
            <p:cNvSpPr txBox="1"/>
            <p:nvPr/>
          </p:nvSpPr>
          <p:spPr>
            <a:xfrm>
              <a:off x="631825" y="1609725"/>
              <a:ext cx="360363" cy="4013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0070C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1</a:t>
              </a:r>
            </a:p>
          </p:txBody>
        </p:sp>
      </p:grpSp>
      <p:pic>
        <p:nvPicPr>
          <p:cNvPr id="21" name="图片 20" descr="https://assets-stash.oss-cn-shanghai.aliyuncs.com/forum/202111/17/125205xh3wuvukxjclwcxh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87"/>
          <a:stretch>
            <a:fillRect/>
          </a:stretch>
        </p:blipFill>
        <p:spPr bwMode="auto">
          <a:xfrm>
            <a:off x="2339752" y="2132856"/>
            <a:ext cx="5112568" cy="352839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1687464" y="5781224"/>
            <a:ext cx="6417141" cy="38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2500"/>
              </a:lnSpc>
              <a:buClr>
                <a:srgbClr val="002060"/>
              </a:buClr>
              <a:defRPr/>
            </a:pP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先把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正弦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信号转换为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方波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信号，再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测量两次上升沿的间隔时间</a:t>
            </a:r>
            <a:endParaRPr lang="en-US" altLang="zh-CN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+mn-l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200" b="1" dirty="0">
              <a:solidFill>
                <a:srgbClr val="4F6228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E6422674-39D0-CE8A-E6D0-5C0CA2C0B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638" y="980728"/>
            <a:ext cx="8617842" cy="38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ts val="2500"/>
              </a:lnSpc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ST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M32CubeIDE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图形化操作定时器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981887A-3D54-9F2F-BAE9-36020A59950F}"/>
              </a:ext>
            </a:extLst>
          </p:cNvPr>
          <p:cNvSpPr/>
          <p:nvPr/>
        </p:nvSpPr>
        <p:spPr>
          <a:xfrm>
            <a:off x="250824" y="1381306"/>
            <a:ext cx="8824465" cy="377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−"/>
            </a:pPr>
            <a:r>
              <a:rPr lang="zh-CN" altLang="en-US" sz="1600" b="0" dirty="0">
                <a:solidFill>
                  <a:srgbClr val="0070C0"/>
                </a:solidFill>
              </a:rPr>
              <a:t>配置</a:t>
            </a:r>
            <a:r>
              <a:rPr lang="en-US" altLang="zh-CN" sz="1600" b="0" dirty="0">
                <a:solidFill>
                  <a:srgbClr val="0070C0"/>
                </a:solidFill>
              </a:rPr>
              <a:t>TIM3</a:t>
            </a:r>
            <a:r>
              <a:rPr lang="zh-CN" altLang="en-US" sz="1600" b="0" dirty="0">
                <a:solidFill>
                  <a:srgbClr val="0070C0"/>
                </a:solidFill>
              </a:rPr>
              <a:t>模块</a:t>
            </a:r>
            <a:endParaRPr lang="en-US" altLang="zh-CN" sz="1600" dirty="0">
              <a:solidFill>
                <a:srgbClr val="0070C0"/>
              </a:solidFill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EDDE5E-C33F-834D-0888-F4B8F9EB9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601" y="1381307"/>
            <a:ext cx="4301607" cy="494483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BB6A5F0-0CCB-D2F1-7021-A1939EA9B5A6}"/>
              </a:ext>
            </a:extLst>
          </p:cNvPr>
          <p:cNvSpPr/>
          <p:nvPr/>
        </p:nvSpPr>
        <p:spPr>
          <a:xfrm>
            <a:off x="2142601" y="2286397"/>
            <a:ext cx="4085583" cy="241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D6322A-4194-DE49-CCEA-C54FBC6E0BFA}"/>
              </a:ext>
            </a:extLst>
          </p:cNvPr>
          <p:cNvSpPr/>
          <p:nvPr/>
        </p:nvSpPr>
        <p:spPr>
          <a:xfrm>
            <a:off x="2157841" y="4400959"/>
            <a:ext cx="4085583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975D513-B4EA-2790-1C90-69E3B913863B}"/>
              </a:ext>
            </a:extLst>
          </p:cNvPr>
          <p:cNvSpPr/>
          <p:nvPr/>
        </p:nvSpPr>
        <p:spPr>
          <a:xfrm>
            <a:off x="6715125" y="4176082"/>
            <a:ext cx="2085071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>
              <a:spcAft>
                <a:spcPts val="0"/>
              </a:spcAft>
            </a:pPr>
            <a:r>
              <a:rPr lang="zh-CN" altLang="en-US" kern="100" dirty="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思考：配置后</a:t>
            </a:r>
            <a:r>
              <a:rPr lang="en-US" altLang="zh-CN" kern="100" dirty="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TIM</a:t>
            </a:r>
            <a:r>
              <a:rPr lang="zh-CN" altLang="en-US" kern="100" dirty="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时钟频率是多少？定时时间是多少？</a:t>
            </a:r>
            <a:endParaRPr lang="zh-CN" altLang="zh-CN" kern="100" dirty="0">
              <a:solidFill>
                <a:srgbClr val="0070C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204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200" b="1" dirty="0">
              <a:solidFill>
                <a:srgbClr val="4F6228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E6422674-39D0-CE8A-E6D0-5C0CA2C0B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638" y="1150282"/>
            <a:ext cx="8617842" cy="38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ts val="2500"/>
              </a:lnSpc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中断使能寄存器</a:t>
            </a:r>
            <a:r>
              <a:rPr lang="en-US" altLang="zh-CN" sz="2000" dirty="0" err="1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TIMx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 DMA/Interrupt enable register (</a:t>
            </a:r>
            <a:r>
              <a:rPr lang="en-US" altLang="zh-CN" sz="2000" dirty="0" err="1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TIMx_DIER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)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sym typeface="+mn-lt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D6456C4-AC52-494A-D941-AB9D7B4A8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71" y="2070224"/>
            <a:ext cx="7956376" cy="1714462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B045D8B-2FAC-5985-D6CF-91EF644CCDF4}"/>
              </a:ext>
            </a:extLst>
          </p:cNvPr>
          <p:cNvSpPr/>
          <p:nvPr/>
        </p:nvSpPr>
        <p:spPr>
          <a:xfrm>
            <a:off x="7984343" y="2927455"/>
            <a:ext cx="495908" cy="8686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C4DEDAB-441D-C3B7-1706-7345E6D35530}"/>
              </a:ext>
            </a:extLst>
          </p:cNvPr>
          <p:cNvSpPr/>
          <p:nvPr/>
        </p:nvSpPr>
        <p:spPr>
          <a:xfrm>
            <a:off x="281843" y="3861048"/>
            <a:ext cx="8538629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UIE(Update interrupt enable)</a:t>
            </a:r>
            <a:r>
              <a:rPr lang="zh-CN" altLang="zh-CN" kern="100" dirty="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kern="100" dirty="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更新中断使能</a:t>
            </a:r>
            <a:r>
              <a:rPr lang="zh-CN" altLang="zh-CN" kern="100" dirty="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kern="1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写</a:t>
            </a:r>
            <a:r>
              <a:rPr lang="en-US" altLang="zh-CN" kern="1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kern="100" dirty="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禁止更新中断</a:t>
            </a:r>
            <a:r>
              <a:rPr lang="zh-CN" altLang="zh-CN" kern="100" dirty="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kern="1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写</a:t>
            </a:r>
            <a:r>
              <a:rPr lang="en-US" altLang="zh-CN" kern="1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kern="100" dirty="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使能更新中断</a:t>
            </a:r>
            <a:endParaRPr lang="zh-CN" altLang="zh-CN" kern="100" dirty="0">
              <a:solidFill>
                <a:srgbClr val="0070C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D7B656D-0BC6-91A8-678A-FA0E60F70FA5}"/>
              </a:ext>
            </a:extLst>
          </p:cNvPr>
          <p:cNvSpPr/>
          <p:nvPr/>
        </p:nvSpPr>
        <p:spPr>
          <a:xfrm>
            <a:off x="281843" y="4235573"/>
            <a:ext cx="8394613" cy="382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−"/>
            </a:pPr>
            <a:r>
              <a:rPr lang="zh-CN" altLang="zh-CN" dirty="0">
                <a:solidFill>
                  <a:srgbClr val="0070C0"/>
                </a:solidFill>
              </a:rPr>
              <a:t>如果将</a:t>
            </a:r>
            <a:r>
              <a:rPr lang="en-US" altLang="zh-CN" dirty="0">
                <a:solidFill>
                  <a:srgbClr val="FF0000"/>
                </a:solidFill>
              </a:rPr>
              <a:t>UIE</a:t>
            </a:r>
            <a:r>
              <a:rPr lang="zh-CN" altLang="zh-CN" dirty="0">
                <a:solidFill>
                  <a:srgbClr val="0070C0"/>
                </a:solidFill>
              </a:rPr>
              <a:t>设置为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zh-CN" dirty="0">
                <a:solidFill>
                  <a:srgbClr val="0070C0"/>
                </a:solidFill>
              </a:rPr>
              <a:t>，则</a:t>
            </a:r>
            <a:r>
              <a:rPr lang="zh-CN" altLang="en-US" dirty="0">
                <a:solidFill>
                  <a:srgbClr val="FF0000"/>
                </a:solidFill>
              </a:rPr>
              <a:t>计数</a:t>
            </a:r>
            <a:r>
              <a:rPr lang="zh-CN" altLang="zh-CN" dirty="0">
                <a:solidFill>
                  <a:srgbClr val="FF0000"/>
                </a:solidFill>
              </a:rPr>
              <a:t>完成</a:t>
            </a:r>
            <a:r>
              <a:rPr lang="zh-CN" altLang="zh-CN" dirty="0">
                <a:solidFill>
                  <a:srgbClr val="0070C0"/>
                </a:solidFill>
              </a:rPr>
              <a:t>后，</a:t>
            </a:r>
            <a:r>
              <a:rPr lang="en-US" altLang="zh-CN" dirty="0">
                <a:solidFill>
                  <a:srgbClr val="0070C0"/>
                </a:solidFill>
              </a:rPr>
              <a:t>TIM</a:t>
            </a:r>
            <a:r>
              <a:rPr lang="zh-CN" altLang="zh-CN" dirty="0">
                <a:solidFill>
                  <a:srgbClr val="0070C0"/>
                </a:solidFill>
              </a:rPr>
              <a:t>模块会</a:t>
            </a:r>
            <a:r>
              <a:rPr lang="zh-CN" altLang="zh-CN" dirty="0">
                <a:solidFill>
                  <a:srgbClr val="FF0000"/>
                </a:solidFill>
              </a:rPr>
              <a:t>发送中断</a:t>
            </a:r>
            <a:r>
              <a:rPr lang="zh-CN" altLang="zh-CN" dirty="0">
                <a:solidFill>
                  <a:srgbClr val="0070C0"/>
                </a:solidFill>
              </a:rPr>
              <a:t>请求给</a:t>
            </a:r>
            <a:r>
              <a:rPr lang="en-US" altLang="zh-CN" dirty="0">
                <a:solidFill>
                  <a:srgbClr val="0070C0"/>
                </a:solidFill>
              </a:rPr>
              <a:t>NVIC</a:t>
            </a:r>
            <a:endParaRPr lang="en-US" altLang="zh-CN" dirty="0">
              <a:solidFill>
                <a:srgbClr val="0070C0"/>
              </a:solidFill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3789EF0-824A-C2C9-20A4-02088FD1D315}"/>
              </a:ext>
            </a:extLst>
          </p:cNvPr>
          <p:cNvSpPr/>
          <p:nvPr/>
        </p:nvSpPr>
        <p:spPr>
          <a:xfrm>
            <a:off x="2833383" y="4618435"/>
            <a:ext cx="3477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0" dirty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TIM3-&gt;</a:t>
            </a:r>
            <a:r>
              <a:rPr lang="en-US" altLang="zh-CN" kern="0" dirty="0">
                <a:solidFill>
                  <a:srgbClr val="0000C0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DIER</a:t>
            </a:r>
            <a:r>
              <a:rPr lang="en-US" altLang="zh-CN" kern="0" dirty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|=0x01; </a:t>
            </a:r>
            <a:r>
              <a:rPr lang="en-US" altLang="zh-CN" kern="0" dirty="0">
                <a:solidFill>
                  <a:srgbClr val="3F7F5F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//UIE=1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67590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200" b="1" dirty="0">
              <a:solidFill>
                <a:srgbClr val="4F6228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F7F0F924-6EA8-94BA-1389-9C8D1955E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638" y="980728"/>
            <a:ext cx="8617842" cy="38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ts val="2500"/>
              </a:lnSpc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ST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M32CubeIDE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图形化操作定时器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C7AD08C-3AB3-D95C-51C3-217F18AD42A1}"/>
              </a:ext>
            </a:extLst>
          </p:cNvPr>
          <p:cNvSpPr/>
          <p:nvPr/>
        </p:nvSpPr>
        <p:spPr>
          <a:xfrm>
            <a:off x="250824" y="1381306"/>
            <a:ext cx="8824465" cy="7000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−"/>
            </a:pPr>
            <a:r>
              <a:rPr lang="zh-CN" altLang="zh-CN" sz="1600" dirty="0">
                <a:solidFill>
                  <a:srgbClr val="0070C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1600" dirty="0">
                <a:solidFill>
                  <a:srgbClr val="0070C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TIM3</a:t>
            </a:r>
            <a:r>
              <a:rPr lang="zh-CN" altLang="zh-CN" sz="1600" dirty="0">
                <a:solidFill>
                  <a:srgbClr val="0070C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模块的配置界面中，</a:t>
            </a:r>
            <a:r>
              <a:rPr lang="zh-CN" altLang="en-US" sz="1600" dirty="0">
                <a:solidFill>
                  <a:srgbClr val="0070C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点击</a:t>
            </a:r>
            <a:r>
              <a:rPr lang="en-US" altLang="zh-CN" sz="1600" dirty="0">
                <a:solidFill>
                  <a:srgbClr val="0070C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NVIC Settings</a:t>
            </a:r>
            <a:r>
              <a:rPr lang="zh-CN" altLang="zh-CN" sz="1600" dirty="0">
                <a:solidFill>
                  <a:srgbClr val="0070C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选项卡，勾选</a:t>
            </a:r>
            <a:r>
              <a:rPr lang="en-US" altLang="zh-CN" sz="1600" dirty="0">
                <a:solidFill>
                  <a:srgbClr val="0070C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TIM3 global interrupt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−"/>
            </a:pPr>
            <a:r>
              <a:rPr lang="zh-CN" altLang="en-US" sz="1600" dirty="0">
                <a:solidFill>
                  <a:srgbClr val="0070C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保存并生成代码</a:t>
            </a:r>
            <a:endParaRPr lang="en-US" altLang="zh-CN" sz="1600" dirty="0">
              <a:solidFill>
                <a:srgbClr val="0070C0"/>
              </a:solidFill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7AEBAED-5385-301A-643C-8DAF5A7CD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876" y="2132856"/>
            <a:ext cx="6333333" cy="315238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90D6AE7-0A00-AF88-25B8-9994C37C7968}"/>
              </a:ext>
            </a:extLst>
          </p:cNvPr>
          <p:cNvSpPr/>
          <p:nvPr/>
        </p:nvSpPr>
        <p:spPr>
          <a:xfrm>
            <a:off x="1215876" y="5043937"/>
            <a:ext cx="6333333" cy="241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20538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200" b="1" dirty="0">
              <a:solidFill>
                <a:srgbClr val="4F6228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F7F0F924-6EA8-94BA-1389-9C8D1955E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638" y="980728"/>
            <a:ext cx="8617842" cy="38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ts val="2500"/>
              </a:lnSpc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ST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M32CubeIDE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图形化操作定时器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C7AD08C-3AB3-D95C-51C3-217F18AD42A1}"/>
              </a:ext>
            </a:extLst>
          </p:cNvPr>
          <p:cNvSpPr/>
          <p:nvPr/>
        </p:nvSpPr>
        <p:spPr>
          <a:xfrm>
            <a:off x="250825" y="1381306"/>
            <a:ext cx="8785672" cy="706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−"/>
            </a:pPr>
            <a:r>
              <a:rPr lang="zh-CN" altLang="zh-CN" dirty="0">
                <a:solidFill>
                  <a:srgbClr val="0070C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生成代码后，在</a:t>
            </a:r>
            <a:r>
              <a:rPr lang="en-US" altLang="zh-CN" dirty="0">
                <a:solidFill>
                  <a:srgbClr val="0070C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stm32f4xx_it.c</a:t>
            </a:r>
            <a:r>
              <a:rPr lang="zh-CN" altLang="zh-CN" dirty="0">
                <a:solidFill>
                  <a:srgbClr val="0070C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文件中，会出现</a:t>
            </a:r>
            <a:r>
              <a:rPr lang="en-US" altLang="zh-CN" dirty="0">
                <a:solidFill>
                  <a:srgbClr val="0070C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TIM3</a:t>
            </a:r>
            <a:r>
              <a:rPr lang="zh-CN" altLang="zh-CN" dirty="0">
                <a:solidFill>
                  <a:srgbClr val="0070C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的中断服务函数，用于处理</a:t>
            </a:r>
            <a:r>
              <a:rPr lang="en-US" altLang="zh-CN" dirty="0">
                <a:solidFill>
                  <a:srgbClr val="0070C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TIM3</a:t>
            </a:r>
            <a:r>
              <a:rPr lang="zh-CN" altLang="zh-CN" dirty="0">
                <a:solidFill>
                  <a:srgbClr val="0070C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的中断事务</a:t>
            </a:r>
            <a:endParaRPr lang="zh-CN" altLang="en-US" b="0" dirty="0">
              <a:solidFill>
                <a:srgbClr val="0070C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355D304-A449-02B2-C88C-51B92EED20D1}"/>
              </a:ext>
            </a:extLst>
          </p:cNvPr>
          <p:cNvSpPr txBox="1"/>
          <p:nvPr/>
        </p:nvSpPr>
        <p:spPr>
          <a:xfrm>
            <a:off x="1979712" y="2348880"/>
            <a:ext cx="566923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TIM3_IRQHandler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zh-CN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/* USER CODE BEGIN TIM3_IRQn 0 */</a:t>
            </a:r>
            <a:endParaRPr lang="en-US" altLang="zh-CN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/>
            </a:r>
            <a:b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en-US" altLang="zh-CN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/* USER CODE END TIM3_IRQn 0 */</a:t>
            </a:r>
            <a:endParaRPr lang="en-US" altLang="zh-CN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HAL_TIM_IRQHandler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(&amp;htim3);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/* USER CODE BEGIN TIM3_IRQn 1 */</a:t>
            </a:r>
            <a:endParaRPr lang="en-US" altLang="zh-CN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/>
            </a:r>
            <a:b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en-US" altLang="zh-CN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/* USER CODE END TIM3_IRQn 1 */</a:t>
            </a:r>
            <a:endParaRPr lang="en-US" altLang="zh-CN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733298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200" b="1" dirty="0">
              <a:solidFill>
                <a:srgbClr val="4F6228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F7F0F924-6EA8-94BA-1389-9C8D1955E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638" y="980728"/>
            <a:ext cx="8617842" cy="38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ts val="2500"/>
              </a:lnSpc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ST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M32CubeIDE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图形化操作定时器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C7AD08C-3AB3-D95C-51C3-217F18AD42A1}"/>
              </a:ext>
            </a:extLst>
          </p:cNvPr>
          <p:cNvSpPr/>
          <p:nvPr/>
        </p:nvSpPr>
        <p:spPr>
          <a:xfrm>
            <a:off x="250824" y="1381306"/>
            <a:ext cx="8824465" cy="1725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−"/>
            </a:pPr>
            <a:r>
              <a:rPr lang="zh-CN" altLang="en-US" b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调用</a:t>
            </a:r>
            <a:r>
              <a:rPr lang="en-US" altLang="zh-CN" b="0" dirty="0" err="1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HAL_TIM_Base_Start_IT</a:t>
            </a:r>
            <a:r>
              <a:rPr lang="en-US" altLang="zh-CN" b="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(&amp;htim3);</a:t>
            </a:r>
            <a:r>
              <a:rPr lang="zh-CN" altLang="en-US" b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函数</a:t>
            </a:r>
            <a:r>
              <a:rPr lang="zh-CN" altLang="en-US" b="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开启</a:t>
            </a:r>
            <a:r>
              <a:rPr lang="en-US" altLang="zh-CN" b="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TIM3</a:t>
            </a:r>
            <a:r>
              <a:rPr lang="zh-CN" altLang="en-US" b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的定时器</a:t>
            </a:r>
            <a:r>
              <a:rPr lang="zh-CN" altLang="en-US" b="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中断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−"/>
            </a:pPr>
            <a:r>
              <a:rPr lang="zh-CN" altLang="en-US" b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计数完成后产生中断，进入中断服务函数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−"/>
            </a:pPr>
            <a:r>
              <a:rPr lang="zh-CN" altLang="en-US" b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在中断服务函数中，会调用弱函数</a:t>
            </a:r>
            <a:r>
              <a:rPr lang="en-US" altLang="zh-CN" b="0" dirty="0" err="1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HAL_TIM_PeriodElapsedCallback</a:t>
            </a:r>
            <a:endParaRPr lang="en-US" altLang="zh-CN" b="0" dirty="0">
              <a:solidFill>
                <a:srgbClr val="0070C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−"/>
            </a:pPr>
            <a:r>
              <a:rPr lang="zh-CN" altLang="en-US" b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因此在</a:t>
            </a:r>
            <a:r>
              <a:rPr lang="en-US" altLang="zh-CN" b="0" dirty="0" err="1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main.c</a:t>
            </a:r>
            <a:r>
              <a:rPr lang="zh-CN" altLang="en-US" b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中</a:t>
            </a:r>
            <a:r>
              <a:rPr lang="zh-CN" altLang="en-US" b="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重新定义</a:t>
            </a:r>
            <a:r>
              <a:rPr lang="en-US" altLang="zh-CN" b="0" dirty="0" err="1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HAL_TIM_PeriodElapsedCallback</a:t>
            </a:r>
            <a:r>
              <a:rPr lang="zh-CN" altLang="en-US" b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函数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−"/>
            </a:pPr>
            <a:endParaRPr lang="zh-CN" altLang="en-US" b="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F1B135-3D3B-230D-BC4E-EA171AA847A2}"/>
              </a:ext>
            </a:extLst>
          </p:cNvPr>
          <p:cNvSpPr txBox="1"/>
          <p:nvPr/>
        </p:nvSpPr>
        <p:spPr>
          <a:xfrm>
            <a:off x="822535" y="2872095"/>
            <a:ext cx="7522047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/* USER CODE BEGIN 4 */</a:t>
            </a:r>
            <a:endParaRPr lang="en-US" altLang="zh-CN" sz="16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HAL_TIM_PeriodElapsedCallback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zh-CN" sz="1600" dirty="0" err="1">
                <a:solidFill>
                  <a:srgbClr val="005032"/>
                </a:solidFill>
                <a:effectLst/>
                <a:latin typeface="Courier New" panose="02070309020205020404" pitchFamily="49" charset="0"/>
              </a:rPr>
              <a:t>TIM_HandleTypeDef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*</a:t>
            </a:r>
            <a:r>
              <a:rPr lang="en-US" altLang="zh-CN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htim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g++;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(g&amp;1){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HAL_GPIO_WritePin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(GPIOC, GPIO_PIN_0, </a:t>
            </a:r>
            <a:r>
              <a:rPr lang="en-US" altLang="zh-CN" sz="1600" i="1" dirty="0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GPIO_PIN_SET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//</a:t>
            </a:r>
            <a:r>
              <a:rPr lang="en-US" altLang="zh-CN" sz="1600" dirty="0" err="1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HAL_GPIO_WritePin</a:t>
            </a:r>
            <a:r>
              <a:rPr lang="en-US" altLang="zh-CN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(GPIOC, GPIO_PIN_1, GPIO_PIN_RESET);</a:t>
            </a:r>
            <a:endParaRPr lang="en-US" altLang="zh-CN" sz="16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  <a:r>
              <a:rPr lang="en-US" altLang="zh-CN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HAL_GPIO_WritePin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(GPIOC, GPIO_PIN_0, </a:t>
            </a:r>
            <a:r>
              <a:rPr lang="en-US" altLang="zh-CN" sz="1600" i="1" dirty="0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GPIO_PIN_RESET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//</a:t>
            </a:r>
            <a:r>
              <a:rPr lang="en-US" altLang="zh-CN" sz="1600" dirty="0" err="1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HAL_GPIO_WritePin</a:t>
            </a:r>
            <a:r>
              <a:rPr lang="en-US" altLang="zh-CN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(GPIOC, GPIO_PIN_1, GPIO_PIN_SET);</a:t>
            </a:r>
            <a:endParaRPr lang="en-US" altLang="zh-CN" sz="16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/* USER CODE END 4 */</a:t>
            </a:r>
            <a:endParaRPr lang="en-US" altLang="zh-CN" sz="16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7573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200" b="1" dirty="0">
              <a:solidFill>
                <a:srgbClr val="4F6228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F7F0F924-6EA8-94BA-1389-9C8D1955E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638" y="980728"/>
            <a:ext cx="8617842" cy="38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ts val="2500"/>
              </a:lnSpc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思考：和最初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GPIO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章节中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在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while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循环中实现的区别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8A6238-0D91-0130-CFE8-1FC2C33DE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574" y="1484784"/>
            <a:ext cx="7274852" cy="454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4793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200" b="1" dirty="0">
              <a:solidFill>
                <a:srgbClr val="4F6228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4" name="组合 21"/>
          <p:cNvGrpSpPr/>
          <p:nvPr/>
        </p:nvGrpSpPr>
        <p:grpSpPr>
          <a:xfrm>
            <a:off x="274638" y="997480"/>
            <a:ext cx="6600825" cy="521725"/>
            <a:chOff x="558800" y="1538934"/>
            <a:chExt cx="6601618" cy="523377"/>
          </a:xfrm>
        </p:grpSpPr>
        <p:sp>
          <p:nvSpPr>
            <p:cNvPr id="5" name="AutoShape 5"/>
            <p:cNvSpPr/>
            <p:nvPr/>
          </p:nvSpPr>
          <p:spPr>
            <a:xfrm>
              <a:off x="593725" y="1546225"/>
              <a:ext cx="6086475" cy="50006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399FF">
                    <a:alpha val="49001"/>
                  </a:srgbClr>
                </a:gs>
                <a:gs pos="100000">
                  <a:srgbClr val="FEFDF3"/>
                </a:gs>
              </a:gsLst>
              <a:lin ang="0" scaled="1"/>
              <a:tileRect/>
            </a:gradFill>
            <a:ln w="38100">
              <a:noFill/>
            </a:ln>
          </p:spPr>
          <p:txBody>
            <a:bodyPr wrap="none" anchor="ctr" anchorCtr="0"/>
            <a:lstStyle/>
            <a:p>
              <a:pPr algn="r" eaLnBrk="0" hangingPunct="0"/>
              <a:endParaRPr lang="zh-CN" altLang="zh-CN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" name="Rectangle 101"/>
            <p:cNvSpPr/>
            <p:nvPr/>
          </p:nvSpPr>
          <p:spPr>
            <a:xfrm>
              <a:off x="1062038" y="1566865"/>
              <a:ext cx="6098380" cy="4631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高级定时器功能和使用</a:t>
              </a:r>
              <a:r>
                <a:rPr lang="en-US" altLang="zh-CN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——</a:t>
              </a:r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输入捕获功能</a:t>
              </a:r>
            </a:p>
          </p:txBody>
        </p:sp>
        <p:sp>
          <p:nvSpPr>
            <p:cNvPr id="7" name="Oval 222"/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3399FF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8" name="Oval 223"/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9" name="Oval 224"/>
            <p:cNvSpPr>
              <a:spLocks noChangeAspect="1"/>
            </p:cNvSpPr>
            <p:nvPr/>
          </p:nvSpPr>
          <p:spPr>
            <a:xfrm>
              <a:off x="592138" y="1538934"/>
              <a:ext cx="433387" cy="520995"/>
            </a:xfrm>
            <a:prstGeom prst="ellipse">
              <a:avLst/>
            </a:prstGeom>
            <a:gradFill rotWithShape="1">
              <a:gsLst>
                <a:gs pos="0">
                  <a:srgbClr val="1C538A"/>
                </a:gs>
                <a:gs pos="50000">
                  <a:srgbClr val="3399FF"/>
                </a:gs>
                <a:gs pos="100000">
                  <a:srgbClr val="1C538A"/>
                </a:gs>
              </a:gsLst>
              <a:lin ang="189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0" name="Oval 225"/>
            <p:cNvSpPr>
              <a:spLocks noChangeAspect="1"/>
            </p:cNvSpPr>
            <p:nvPr/>
          </p:nvSpPr>
          <p:spPr>
            <a:xfrm>
              <a:off x="588963" y="1541316"/>
              <a:ext cx="434975" cy="520995"/>
            </a:xfrm>
            <a:prstGeom prst="ellipse">
              <a:avLst/>
            </a:prstGeom>
            <a:gradFill rotWithShape="1">
              <a:gsLst>
                <a:gs pos="0">
                  <a:srgbClr val="2061A2"/>
                </a:gs>
                <a:gs pos="100000">
                  <a:srgbClr val="3399FF">
                    <a:alpha val="0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1" name="Oval 226"/>
            <p:cNvSpPr>
              <a:spLocks noChangeAspect="1"/>
            </p:cNvSpPr>
            <p:nvPr/>
          </p:nvSpPr>
          <p:spPr>
            <a:xfrm>
              <a:off x="614363" y="1538934"/>
              <a:ext cx="390525" cy="520995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2" name="Text Box 227"/>
            <p:cNvSpPr txBox="1"/>
            <p:nvPr/>
          </p:nvSpPr>
          <p:spPr>
            <a:xfrm>
              <a:off x="631825" y="1609725"/>
              <a:ext cx="360363" cy="4013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4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283202" y="1497283"/>
            <a:ext cx="80638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功能框图</a:t>
            </a:r>
          </a:p>
          <a:p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1-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时钟源、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2-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控制器、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3-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时基、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4-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输入捕获、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5-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输出比较、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6-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断路功能</a:t>
            </a:r>
          </a:p>
          <a:p>
            <a:endParaRPr lang="zh-CN" altLang="en-US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2060848"/>
            <a:ext cx="5112568" cy="434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9925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21"/>
          <p:cNvGrpSpPr/>
          <p:nvPr/>
        </p:nvGrpSpPr>
        <p:grpSpPr>
          <a:xfrm>
            <a:off x="274638" y="997480"/>
            <a:ext cx="6600825" cy="521725"/>
            <a:chOff x="558800" y="1538934"/>
            <a:chExt cx="6601618" cy="523377"/>
          </a:xfrm>
        </p:grpSpPr>
        <p:sp>
          <p:nvSpPr>
            <p:cNvPr id="5" name="AutoShape 5"/>
            <p:cNvSpPr/>
            <p:nvPr/>
          </p:nvSpPr>
          <p:spPr>
            <a:xfrm>
              <a:off x="593725" y="1546225"/>
              <a:ext cx="6086475" cy="50006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399FF">
                    <a:alpha val="49001"/>
                  </a:srgbClr>
                </a:gs>
                <a:gs pos="100000">
                  <a:srgbClr val="FEFDF3"/>
                </a:gs>
              </a:gsLst>
              <a:lin ang="0" scaled="1"/>
              <a:tileRect/>
            </a:gradFill>
            <a:ln w="38100">
              <a:noFill/>
            </a:ln>
          </p:spPr>
          <p:txBody>
            <a:bodyPr wrap="none" anchor="ctr" anchorCtr="0"/>
            <a:lstStyle/>
            <a:p>
              <a:pPr algn="r" eaLnBrk="0" hangingPunct="0"/>
              <a:endParaRPr lang="zh-CN" altLang="zh-CN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" name="Rectangle 101"/>
            <p:cNvSpPr/>
            <p:nvPr/>
          </p:nvSpPr>
          <p:spPr>
            <a:xfrm>
              <a:off x="1062038" y="1566865"/>
              <a:ext cx="6098380" cy="4631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高级定时器功能和使用</a:t>
              </a:r>
              <a:r>
                <a:rPr lang="en-US" altLang="zh-CN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——</a:t>
              </a:r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输入捕获功能</a:t>
              </a:r>
            </a:p>
          </p:txBody>
        </p:sp>
        <p:sp>
          <p:nvSpPr>
            <p:cNvPr id="7" name="Oval 222"/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3399FF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8" name="Oval 223"/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9" name="Oval 224"/>
            <p:cNvSpPr>
              <a:spLocks noChangeAspect="1"/>
            </p:cNvSpPr>
            <p:nvPr/>
          </p:nvSpPr>
          <p:spPr>
            <a:xfrm>
              <a:off x="592138" y="1538934"/>
              <a:ext cx="433387" cy="520995"/>
            </a:xfrm>
            <a:prstGeom prst="ellipse">
              <a:avLst/>
            </a:prstGeom>
            <a:gradFill rotWithShape="1">
              <a:gsLst>
                <a:gs pos="0">
                  <a:srgbClr val="1C538A"/>
                </a:gs>
                <a:gs pos="50000">
                  <a:srgbClr val="3399FF"/>
                </a:gs>
                <a:gs pos="100000">
                  <a:srgbClr val="1C538A"/>
                </a:gs>
              </a:gsLst>
              <a:lin ang="189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0" name="Oval 225"/>
            <p:cNvSpPr>
              <a:spLocks noChangeAspect="1"/>
            </p:cNvSpPr>
            <p:nvPr/>
          </p:nvSpPr>
          <p:spPr>
            <a:xfrm>
              <a:off x="588963" y="1541316"/>
              <a:ext cx="434975" cy="520995"/>
            </a:xfrm>
            <a:prstGeom prst="ellipse">
              <a:avLst/>
            </a:prstGeom>
            <a:gradFill rotWithShape="1">
              <a:gsLst>
                <a:gs pos="0">
                  <a:srgbClr val="2061A2"/>
                </a:gs>
                <a:gs pos="100000">
                  <a:srgbClr val="3399FF">
                    <a:alpha val="0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1" name="Oval 226"/>
            <p:cNvSpPr>
              <a:spLocks noChangeAspect="1"/>
            </p:cNvSpPr>
            <p:nvPr/>
          </p:nvSpPr>
          <p:spPr>
            <a:xfrm>
              <a:off x="614363" y="1538934"/>
              <a:ext cx="390525" cy="520995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2" name="Text Box 227"/>
            <p:cNvSpPr txBox="1"/>
            <p:nvPr/>
          </p:nvSpPr>
          <p:spPr>
            <a:xfrm>
              <a:off x="631825" y="1609725"/>
              <a:ext cx="360363" cy="4013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4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283202" y="1497283"/>
            <a:ext cx="80638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功能框图</a:t>
            </a:r>
          </a:p>
          <a:p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1-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时钟源</a:t>
            </a:r>
          </a:p>
        </p:txBody>
      </p:sp>
      <p:sp>
        <p:nvSpPr>
          <p:cNvPr id="13" name="矩形 12"/>
          <p:cNvSpPr/>
          <p:nvPr/>
        </p:nvSpPr>
        <p:spPr>
          <a:xfrm>
            <a:off x="404520" y="2193218"/>
            <a:ext cx="827193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时钟源有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四种模式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，我们最常用的就是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CK_INT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：来自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RCC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</a:t>
            </a:r>
            <a:r>
              <a:rPr lang="en-US" altLang="zh-CN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TIMx_CLK</a:t>
            </a:r>
            <a:endParaRPr lang="en-US" altLang="zh-CN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高级定时器挂载到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APB2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总线上，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APB2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预分频系数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是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，所以不变，还是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72MHz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外部时钟模式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外部的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GPIO Tix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x=1 2 3 4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和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外部时钟模式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外部的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GPIO ETR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不常用。</a:t>
            </a:r>
            <a:endParaRPr lang="en-US" altLang="zh-CN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外部时钟模式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可以从外部的引脚（功能框图左侧的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TIMx_CH1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引脚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）给计数器提供时钟；</a:t>
            </a:r>
            <a:endParaRPr lang="en-US" altLang="zh-CN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外部时钟模式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可以从外部的特殊引脚（功能框图左侧的</a:t>
            </a:r>
            <a:r>
              <a:rPr lang="en-US" altLang="zh-CN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TIMx_ETR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引脚）给计数器提供时钟。</a:t>
            </a:r>
          </a:p>
        </p:txBody>
      </p:sp>
      <p:pic>
        <p:nvPicPr>
          <p:cNvPr id="13314" name="Picture 2" descr="https://img-blog.csdnimg.cn/9ae1f051ac8f45278a9ae0601e4dff5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294" y="2492896"/>
            <a:ext cx="3371850" cy="158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706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21"/>
          <p:cNvGrpSpPr/>
          <p:nvPr/>
        </p:nvGrpSpPr>
        <p:grpSpPr>
          <a:xfrm>
            <a:off x="274638" y="997480"/>
            <a:ext cx="6600825" cy="521725"/>
            <a:chOff x="558800" y="1538934"/>
            <a:chExt cx="6601618" cy="523377"/>
          </a:xfrm>
        </p:grpSpPr>
        <p:sp>
          <p:nvSpPr>
            <p:cNvPr id="5" name="AutoShape 5"/>
            <p:cNvSpPr/>
            <p:nvPr/>
          </p:nvSpPr>
          <p:spPr>
            <a:xfrm>
              <a:off x="593725" y="1546225"/>
              <a:ext cx="6086475" cy="50006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399FF">
                    <a:alpha val="49001"/>
                  </a:srgbClr>
                </a:gs>
                <a:gs pos="100000">
                  <a:srgbClr val="FEFDF3"/>
                </a:gs>
              </a:gsLst>
              <a:lin ang="0" scaled="1"/>
              <a:tileRect/>
            </a:gradFill>
            <a:ln w="38100">
              <a:noFill/>
            </a:ln>
          </p:spPr>
          <p:txBody>
            <a:bodyPr wrap="none" anchor="ctr" anchorCtr="0"/>
            <a:lstStyle/>
            <a:p>
              <a:pPr algn="r" eaLnBrk="0" hangingPunct="0"/>
              <a:endParaRPr lang="zh-CN" altLang="zh-CN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" name="Rectangle 101"/>
            <p:cNvSpPr/>
            <p:nvPr/>
          </p:nvSpPr>
          <p:spPr>
            <a:xfrm>
              <a:off x="1062038" y="1566865"/>
              <a:ext cx="6098380" cy="4631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高级定时器功能和使用</a:t>
              </a:r>
              <a:r>
                <a:rPr lang="en-US" altLang="zh-CN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——</a:t>
              </a:r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输入捕获功能</a:t>
              </a:r>
            </a:p>
          </p:txBody>
        </p:sp>
        <p:sp>
          <p:nvSpPr>
            <p:cNvPr id="7" name="Oval 222"/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3399FF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8" name="Oval 223"/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9" name="Oval 224"/>
            <p:cNvSpPr>
              <a:spLocks noChangeAspect="1"/>
            </p:cNvSpPr>
            <p:nvPr/>
          </p:nvSpPr>
          <p:spPr>
            <a:xfrm>
              <a:off x="592138" y="1538934"/>
              <a:ext cx="433387" cy="520995"/>
            </a:xfrm>
            <a:prstGeom prst="ellipse">
              <a:avLst/>
            </a:prstGeom>
            <a:gradFill rotWithShape="1">
              <a:gsLst>
                <a:gs pos="0">
                  <a:srgbClr val="1C538A"/>
                </a:gs>
                <a:gs pos="50000">
                  <a:srgbClr val="3399FF"/>
                </a:gs>
                <a:gs pos="100000">
                  <a:srgbClr val="1C538A"/>
                </a:gs>
              </a:gsLst>
              <a:lin ang="189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0" name="Oval 225"/>
            <p:cNvSpPr>
              <a:spLocks noChangeAspect="1"/>
            </p:cNvSpPr>
            <p:nvPr/>
          </p:nvSpPr>
          <p:spPr>
            <a:xfrm>
              <a:off x="588963" y="1541316"/>
              <a:ext cx="434975" cy="520995"/>
            </a:xfrm>
            <a:prstGeom prst="ellipse">
              <a:avLst/>
            </a:prstGeom>
            <a:gradFill rotWithShape="1">
              <a:gsLst>
                <a:gs pos="0">
                  <a:srgbClr val="2061A2"/>
                </a:gs>
                <a:gs pos="100000">
                  <a:srgbClr val="3399FF">
                    <a:alpha val="0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1" name="Oval 226"/>
            <p:cNvSpPr>
              <a:spLocks noChangeAspect="1"/>
            </p:cNvSpPr>
            <p:nvPr/>
          </p:nvSpPr>
          <p:spPr>
            <a:xfrm>
              <a:off x="614363" y="1538934"/>
              <a:ext cx="390525" cy="520995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2" name="Text Box 227"/>
            <p:cNvSpPr txBox="1"/>
            <p:nvPr/>
          </p:nvSpPr>
          <p:spPr>
            <a:xfrm>
              <a:off x="631825" y="1609725"/>
              <a:ext cx="360363" cy="4013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4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283202" y="1497283"/>
            <a:ext cx="80638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引脚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1544934"/>
            <a:ext cx="6086251" cy="479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965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21"/>
          <p:cNvGrpSpPr/>
          <p:nvPr/>
        </p:nvGrpSpPr>
        <p:grpSpPr>
          <a:xfrm>
            <a:off x="274638" y="997480"/>
            <a:ext cx="6600825" cy="521725"/>
            <a:chOff x="558800" y="1538934"/>
            <a:chExt cx="6601618" cy="523377"/>
          </a:xfrm>
        </p:grpSpPr>
        <p:sp>
          <p:nvSpPr>
            <p:cNvPr id="5" name="AutoShape 5"/>
            <p:cNvSpPr/>
            <p:nvPr/>
          </p:nvSpPr>
          <p:spPr>
            <a:xfrm>
              <a:off x="593725" y="1546225"/>
              <a:ext cx="6086475" cy="50006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399FF">
                    <a:alpha val="49001"/>
                  </a:srgbClr>
                </a:gs>
                <a:gs pos="100000">
                  <a:srgbClr val="FEFDF3"/>
                </a:gs>
              </a:gsLst>
              <a:lin ang="0" scaled="1"/>
              <a:tileRect/>
            </a:gradFill>
            <a:ln w="38100">
              <a:noFill/>
            </a:ln>
          </p:spPr>
          <p:txBody>
            <a:bodyPr wrap="none" anchor="ctr" anchorCtr="0"/>
            <a:lstStyle/>
            <a:p>
              <a:pPr algn="r" eaLnBrk="0" hangingPunct="0"/>
              <a:endParaRPr lang="zh-CN" altLang="zh-CN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" name="Rectangle 101"/>
            <p:cNvSpPr/>
            <p:nvPr/>
          </p:nvSpPr>
          <p:spPr>
            <a:xfrm>
              <a:off x="1062038" y="1566865"/>
              <a:ext cx="6098380" cy="4631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高级定时器功能和使用</a:t>
              </a:r>
              <a:r>
                <a:rPr lang="en-US" altLang="zh-CN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——</a:t>
              </a:r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输入捕获功能</a:t>
              </a:r>
            </a:p>
          </p:txBody>
        </p:sp>
        <p:sp>
          <p:nvSpPr>
            <p:cNvPr id="7" name="Oval 222"/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3399FF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8" name="Oval 223"/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9" name="Oval 224"/>
            <p:cNvSpPr>
              <a:spLocks noChangeAspect="1"/>
            </p:cNvSpPr>
            <p:nvPr/>
          </p:nvSpPr>
          <p:spPr>
            <a:xfrm>
              <a:off x="592138" y="1538934"/>
              <a:ext cx="433387" cy="520995"/>
            </a:xfrm>
            <a:prstGeom prst="ellipse">
              <a:avLst/>
            </a:prstGeom>
            <a:gradFill rotWithShape="1">
              <a:gsLst>
                <a:gs pos="0">
                  <a:srgbClr val="1C538A"/>
                </a:gs>
                <a:gs pos="50000">
                  <a:srgbClr val="3399FF"/>
                </a:gs>
                <a:gs pos="100000">
                  <a:srgbClr val="1C538A"/>
                </a:gs>
              </a:gsLst>
              <a:lin ang="189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0" name="Oval 225"/>
            <p:cNvSpPr>
              <a:spLocks noChangeAspect="1"/>
            </p:cNvSpPr>
            <p:nvPr/>
          </p:nvSpPr>
          <p:spPr>
            <a:xfrm>
              <a:off x="588963" y="1541316"/>
              <a:ext cx="434975" cy="520995"/>
            </a:xfrm>
            <a:prstGeom prst="ellipse">
              <a:avLst/>
            </a:prstGeom>
            <a:gradFill rotWithShape="1">
              <a:gsLst>
                <a:gs pos="0">
                  <a:srgbClr val="2061A2"/>
                </a:gs>
                <a:gs pos="100000">
                  <a:srgbClr val="3399FF">
                    <a:alpha val="0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1" name="Oval 226"/>
            <p:cNvSpPr>
              <a:spLocks noChangeAspect="1"/>
            </p:cNvSpPr>
            <p:nvPr/>
          </p:nvSpPr>
          <p:spPr>
            <a:xfrm>
              <a:off x="614363" y="1538934"/>
              <a:ext cx="390525" cy="520995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2" name="Text Box 227"/>
            <p:cNvSpPr txBox="1"/>
            <p:nvPr/>
          </p:nvSpPr>
          <p:spPr>
            <a:xfrm>
              <a:off x="631825" y="1609725"/>
              <a:ext cx="360363" cy="4013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4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283202" y="1497283"/>
            <a:ext cx="80638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外部时钟模式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：虽然有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个引脚，但不能同时使用两个，只能使用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个。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CN" altLang="en-US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4338" name="Picture 2" descr="https://img-blog.csdnimg.cn/a76402a544294233888c240338f226e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50" y="1916832"/>
            <a:ext cx="7897132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062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日期占位符 2"/>
          <p:cNvSpPr txBox="1">
            <a:spLocks noGrp="1"/>
          </p:cNvSpPr>
          <p:nvPr/>
        </p:nvSpPr>
        <p:spPr>
          <a:xfrm>
            <a:off x="500062" y="6437417"/>
            <a:ext cx="1767681" cy="35708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fld id="{BB962C8B-B14F-4D97-AF65-F5344CB8AC3E}" type="datetime1">
              <a:rPr lang="zh-CN" altLang="en-US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2023/12/25</a:t>
            </a:fld>
            <a:endParaRPr lang="zh-CN" altLang="en-US" dirty="0">
              <a:solidFill>
                <a:srgbClr val="0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147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200" b="1" dirty="0">
              <a:solidFill>
                <a:srgbClr val="4F6228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74638" y="1700808"/>
            <a:ext cx="8617842" cy="393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ts val="2500"/>
              </a:lnSpc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超声测距波传感器</a:t>
            </a:r>
          </a:p>
        </p:txBody>
      </p:sp>
      <p:grpSp>
        <p:nvGrpSpPr>
          <p:cNvPr id="6149" name="组合 21"/>
          <p:cNvGrpSpPr/>
          <p:nvPr/>
        </p:nvGrpSpPr>
        <p:grpSpPr>
          <a:xfrm>
            <a:off x="274638" y="1118271"/>
            <a:ext cx="6600825" cy="521725"/>
            <a:chOff x="558800" y="1538934"/>
            <a:chExt cx="6601618" cy="523377"/>
          </a:xfrm>
        </p:grpSpPr>
        <p:sp>
          <p:nvSpPr>
            <p:cNvPr id="6150" name="AutoShape 5"/>
            <p:cNvSpPr/>
            <p:nvPr/>
          </p:nvSpPr>
          <p:spPr>
            <a:xfrm>
              <a:off x="593725" y="1546225"/>
              <a:ext cx="6086475" cy="50006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399FF">
                    <a:alpha val="49001"/>
                  </a:srgbClr>
                </a:gs>
                <a:gs pos="100000">
                  <a:srgbClr val="FEFDF3"/>
                </a:gs>
              </a:gsLst>
              <a:lin ang="0" scaled="1"/>
              <a:tileRect/>
            </a:gradFill>
            <a:ln w="38100">
              <a:noFill/>
            </a:ln>
          </p:spPr>
          <p:txBody>
            <a:bodyPr wrap="none" anchor="ctr" anchorCtr="0"/>
            <a:lstStyle/>
            <a:p>
              <a:pPr algn="r" eaLnBrk="0" hangingPunct="0"/>
              <a:endParaRPr lang="zh-CN" altLang="zh-CN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1" name="Rectangle 101"/>
            <p:cNvSpPr/>
            <p:nvPr/>
          </p:nvSpPr>
          <p:spPr>
            <a:xfrm>
              <a:off x="1062038" y="1566865"/>
              <a:ext cx="6098380" cy="4631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通用定时器基础</a:t>
              </a:r>
            </a:p>
          </p:txBody>
        </p:sp>
        <p:sp>
          <p:nvSpPr>
            <p:cNvPr id="6152" name="Oval 222"/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3399FF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3" name="Oval 223"/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4" name="Oval 224"/>
            <p:cNvSpPr>
              <a:spLocks noChangeAspect="1"/>
            </p:cNvSpPr>
            <p:nvPr/>
          </p:nvSpPr>
          <p:spPr>
            <a:xfrm>
              <a:off x="592138" y="1538934"/>
              <a:ext cx="433387" cy="520995"/>
            </a:xfrm>
            <a:prstGeom prst="ellipse">
              <a:avLst/>
            </a:prstGeom>
            <a:gradFill rotWithShape="1">
              <a:gsLst>
                <a:gs pos="0">
                  <a:srgbClr val="1C538A"/>
                </a:gs>
                <a:gs pos="50000">
                  <a:srgbClr val="3399FF"/>
                </a:gs>
                <a:gs pos="100000">
                  <a:srgbClr val="1C538A"/>
                </a:gs>
              </a:gsLst>
              <a:lin ang="189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5" name="Oval 225"/>
            <p:cNvSpPr>
              <a:spLocks noChangeAspect="1"/>
            </p:cNvSpPr>
            <p:nvPr/>
          </p:nvSpPr>
          <p:spPr>
            <a:xfrm>
              <a:off x="588963" y="1541316"/>
              <a:ext cx="434975" cy="520995"/>
            </a:xfrm>
            <a:prstGeom prst="ellipse">
              <a:avLst/>
            </a:prstGeom>
            <a:gradFill rotWithShape="1">
              <a:gsLst>
                <a:gs pos="0">
                  <a:srgbClr val="2061A2"/>
                </a:gs>
                <a:gs pos="100000">
                  <a:srgbClr val="3399FF">
                    <a:alpha val="0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6" name="Oval 226"/>
            <p:cNvSpPr>
              <a:spLocks noChangeAspect="1"/>
            </p:cNvSpPr>
            <p:nvPr/>
          </p:nvSpPr>
          <p:spPr>
            <a:xfrm>
              <a:off x="614363" y="1538934"/>
              <a:ext cx="390525" cy="520995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7" name="Text Box 227"/>
            <p:cNvSpPr txBox="1"/>
            <p:nvPr/>
          </p:nvSpPr>
          <p:spPr>
            <a:xfrm>
              <a:off x="631825" y="1609725"/>
              <a:ext cx="360363" cy="4013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1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1762036" y="5877272"/>
            <a:ext cx="5724644" cy="387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2500"/>
              </a:lnSpc>
              <a:buClr>
                <a:srgbClr val="002060"/>
              </a:buClr>
              <a:defRPr/>
            </a:pP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测量回响信号的高电平时间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，可以得知声波传输的距离</a:t>
            </a:r>
            <a:endParaRPr lang="en-US" altLang="zh-CN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+mn-lt"/>
            </a:endParaRPr>
          </a:p>
        </p:txBody>
      </p:sp>
      <p:pic>
        <p:nvPicPr>
          <p:cNvPr id="16" name="图片 1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83" y="2204864"/>
            <a:ext cx="2287433" cy="1642635"/>
          </a:xfrm>
          <a:prstGeom prst="rect">
            <a:avLst/>
          </a:prstGeom>
        </p:spPr>
      </p:pic>
      <p:pic>
        <p:nvPicPr>
          <p:cNvPr id="17" name="图片 1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402" y="2211997"/>
            <a:ext cx="2705913" cy="1628368"/>
          </a:xfrm>
          <a:prstGeom prst="rect">
            <a:avLst/>
          </a:prstGeom>
        </p:spPr>
      </p:pic>
      <p:pic>
        <p:nvPicPr>
          <p:cNvPr id="18" name="内容占位符 3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44208" y="2211997"/>
            <a:ext cx="1728192" cy="162836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9" name="内容占位符 3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7"/>
          <a:stretch>
            <a:fillRect/>
          </a:stretch>
        </p:blipFill>
        <p:spPr bwMode="auto">
          <a:xfrm>
            <a:off x="2671689" y="3870013"/>
            <a:ext cx="3905338" cy="183472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0" name="矩形 19"/>
          <p:cNvSpPr/>
          <p:nvPr/>
        </p:nvSpPr>
        <p:spPr>
          <a:xfrm>
            <a:off x="4355976" y="5166157"/>
            <a:ext cx="1621339" cy="648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21"/>
          <p:cNvGrpSpPr/>
          <p:nvPr/>
        </p:nvGrpSpPr>
        <p:grpSpPr>
          <a:xfrm>
            <a:off x="274638" y="997480"/>
            <a:ext cx="6600825" cy="521725"/>
            <a:chOff x="558800" y="1538934"/>
            <a:chExt cx="6601618" cy="523377"/>
          </a:xfrm>
        </p:grpSpPr>
        <p:sp>
          <p:nvSpPr>
            <p:cNvPr id="5" name="AutoShape 5"/>
            <p:cNvSpPr/>
            <p:nvPr/>
          </p:nvSpPr>
          <p:spPr>
            <a:xfrm>
              <a:off x="593725" y="1546225"/>
              <a:ext cx="6086475" cy="50006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399FF">
                    <a:alpha val="49001"/>
                  </a:srgbClr>
                </a:gs>
                <a:gs pos="100000">
                  <a:srgbClr val="FEFDF3"/>
                </a:gs>
              </a:gsLst>
              <a:lin ang="0" scaled="1"/>
              <a:tileRect/>
            </a:gradFill>
            <a:ln w="38100">
              <a:noFill/>
            </a:ln>
          </p:spPr>
          <p:txBody>
            <a:bodyPr wrap="none" anchor="ctr" anchorCtr="0"/>
            <a:lstStyle/>
            <a:p>
              <a:pPr algn="r" eaLnBrk="0" hangingPunct="0"/>
              <a:endParaRPr lang="zh-CN" altLang="zh-CN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" name="Rectangle 101"/>
            <p:cNvSpPr/>
            <p:nvPr/>
          </p:nvSpPr>
          <p:spPr>
            <a:xfrm>
              <a:off x="1062038" y="1566865"/>
              <a:ext cx="6098380" cy="4631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高级定时器功能和使用</a:t>
              </a:r>
              <a:r>
                <a:rPr lang="en-US" altLang="zh-CN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——</a:t>
              </a:r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输入捕获功能</a:t>
              </a:r>
            </a:p>
          </p:txBody>
        </p:sp>
        <p:sp>
          <p:nvSpPr>
            <p:cNvPr id="7" name="Oval 222"/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3399FF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8" name="Oval 223"/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9" name="Oval 224"/>
            <p:cNvSpPr>
              <a:spLocks noChangeAspect="1"/>
            </p:cNvSpPr>
            <p:nvPr/>
          </p:nvSpPr>
          <p:spPr>
            <a:xfrm>
              <a:off x="592138" y="1538934"/>
              <a:ext cx="433387" cy="520995"/>
            </a:xfrm>
            <a:prstGeom prst="ellipse">
              <a:avLst/>
            </a:prstGeom>
            <a:gradFill rotWithShape="1">
              <a:gsLst>
                <a:gs pos="0">
                  <a:srgbClr val="1C538A"/>
                </a:gs>
                <a:gs pos="50000">
                  <a:srgbClr val="3399FF"/>
                </a:gs>
                <a:gs pos="100000">
                  <a:srgbClr val="1C538A"/>
                </a:gs>
              </a:gsLst>
              <a:lin ang="189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0" name="Oval 225"/>
            <p:cNvSpPr>
              <a:spLocks noChangeAspect="1"/>
            </p:cNvSpPr>
            <p:nvPr/>
          </p:nvSpPr>
          <p:spPr>
            <a:xfrm>
              <a:off x="588963" y="1541316"/>
              <a:ext cx="434975" cy="520995"/>
            </a:xfrm>
            <a:prstGeom prst="ellipse">
              <a:avLst/>
            </a:prstGeom>
            <a:gradFill rotWithShape="1">
              <a:gsLst>
                <a:gs pos="0">
                  <a:srgbClr val="2061A2"/>
                </a:gs>
                <a:gs pos="100000">
                  <a:srgbClr val="3399FF">
                    <a:alpha val="0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1" name="Oval 226"/>
            <p:cNvSpPr>
              <a:spLocks noChangeAspect="1"/>
            </p:cNvSpPr>
            <p:nvPr/>
          </p:nvSpPr>
          <p:spPr>
            <a:xfrm>
              <a:off x="614363" y="1538934"/>
              <a:ext cx="390525" cy="520995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2" name="Text Box 227"/>
            <p:cNvSpPr txBox="1"/>
            <p:nvPr/>
          </p:nvSpPr>
          <p:spPr>
            <a:xfrm>
              <a:off x="631825" y="1609725"/>
              <a:ext cx="360363" cy="4013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4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283202" y="1497283"/>
            <a:ext cx="80638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外部时钟模式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：虽然有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个引脚，但不能同时使用两个，只能使用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个。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CN" altLang="en-US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9512" y="1820448"/>
            <a:ext cx="847281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①</a:t>
            </a:r>
            <a:r>
              <a:rPr lang="zh-CN" altLang="en-US" sz="1600" b="1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时钟信号输入引脚 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外部的</a:t>
            </a:r>
            <a:r>
              <a:rPr lang="en-US" altLang="zh-CN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GPIO Tix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，对应：</a:t>
            </a:r>
            <a:r>
              <a:rPr lang="en-US" altLang="zh-CN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TIMx_CH1/2/3/4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r>
              <a:rPr lang="en-US" altLang="zh-CN" sz="1600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TIM_CCMRx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寄存器的位</a:t>
            </a:r>
            <a:r>
              <a:rPr lang="en-US" altLang="zh-CN" sz="1600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CCxS</a:t>
            </a:r>
            <a:r>
              <a:rPr lang="en-US" altLang="zh-CN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[1:0]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配置，其中</a:t>
            </a:r>
            <a:r>
              <a:rPr lang="en-US" altLang="zh-CN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CCMR1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控制</a:t>
            </a:r>
            <a:r>
              <a:rPr lang="en-US" altLang="zh-CN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TI1/2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r>
              <a:rPr lang="en-US" altLang="zh-CN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CCMR2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控制</a:t>
            </a:r>
            <a:r>
              <a:rPr lang="en-US" altLang="zh-CN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TI3/4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sz="16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sz="16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②</a:t>
            </a:r>
            <a:r>
              <a:rPr lang="zh-CN" altLang="en-US" sz="1600" b="1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滤波器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如果来自外部的时钟信号的频率过高或者混杂有高频干扰信号的话，我们就需要使用滤波器</a:t>
            </a:r>
            <a:r>
              <a:rPr lang="zh-CN" altLang="en-US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对</a:t>
            </a:r>
            <a:r>
              <a:rPr lang="en-US" altLang="zh-CN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ETRP</a:t>
            </a:r>
            <a:r>
              <a:rPr lang="zh-CN" altLang="en-US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信号重新采样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，来达到</a:t>
            </a:r>
            <a:r>
              <a:rPr lang="zh-CN" altLang="en-US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降频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或者</a:t>
            </a:r>
            <a:r>
              <a:rPr lang="zh-CN" altLang="en-US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去除高频干扰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的目的，由</a:t>
            </a:r>
            <a:r>
              <a:rPr lang="en-US" altLang="zh-CN" sz="1600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TIMx_CCMRx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寄存器的</a:t>
            </a:r>
            <a:r>
              <a:rPr lang="en-US" altLang="zh-CN" sz="1600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ICxF</a:t>
            </a:r>
            <a:r>
              <a:rPr lang="en-US" altLang="zh-CN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[3:0]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位配置。</a:t>
            </a:r>
            <a:endParaRPr lang="en-US" altLang="zh-CN" sz="16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sz="16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③</a:t>
            </a:r>
            <a:r>
              <a:rPr lang="zh-CN" altLang="en-US" sz="1600" b="1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边沿检测 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边沿检测的信号来自于滤波器的输出，在成为触发信号之前，需要进行边沿检测，决定是上升沿有效还是下降沿有效。由</a:t>
            </a:r>
            <a:r>
              <a:rPr lang="en-US" altLang="zh-CN" sz="1600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TIMx_CCER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寄存器的</a:t>
            </a:r>
            <a:r>
              <a:rPr lang="en-US" altLang="zh-CN" sz="1600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CCxP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和</a:t>
            </a:r>
            <a:r>
              <a:rPr lang="en-US" altLang="zh-CN" sz="1600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CCxNP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位配置。</a:t>
            </a:r>
            <a:endParaRPr lang="en-US" altLang="zh-CN" sz="16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④</a:t>
            </a:r>
            <a:r>
              <a:rPr lang="zh-CN" altLang="en-US" sz="1600" b="1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触发选择 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当使用</a:t>
            </a:r>
            <a:r>
              <a:rPr lang="zh-CN" altLang="en-US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外部时钟模式</a:t>
            </a:r>
            <a:r>
              <a:rPr lang="en-US" altLang="zh-CN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时，</a:t>
            </a:r>
            <a:r>
              <a:rPr lang="zh-CN" altLang="en-US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触发源有</a:t>
            </a:r>
            <a:r>
              <a:rPr lang="en-US" altLang="zh-CN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个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，一个是滤波后的定时器输入</a:t>
            </a:r>
            <a:r>
              <a:rPr lang="en-US" altLang="zh-CN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TI1FP1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）和滤波后的定时器输入</a:t>
            </a:r>
            <a:r>
              <a:rPr lang="en-US" altLang="zh-CN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TI2FP2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）。由</a:t>
            </a:r>
            <a:r>
              <a:rPr lang="en-US" altLang="zh-CN" sz="1600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TIMx_SMCR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寄存器的</a:t>
            </a:r>
            <a:r>
              <a:rPr lang="en-US" altLang="zh-CN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TS[2:0]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位配置。</a:t>
            </a:r>
            <a:endParaRPr lang="en-US" altLang="zh-CN" sz="16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sz="16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⑤</a:t>
            </a:r>
            <a:r>
              <a:rPr lang="zh-CN" altLang="en-US" sz="1600" b="1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从模式选择 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选定了触发源信号后，最后我们需把信号连接到</a:t>
            </a:r>
            <a:r>
              <a:rPr lang="en-US" altLang="zh-CN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TRGI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引脚，让触发信号成为外部时钟模式</a:t>
            </a:r>
            <a:r>
              <a:rPr lang="en-US" altLang="zh-CN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的输入，最终等于 </a:t>
            </a:r>
            <a:r>
              <a:rPr lang="en-US" altLang="zh-CN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CK_PSC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，然后驱动计数器</a:t>
            </a:r>
            <a:r>
              <a:rPr lang="en-US" altLang="zh-CN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CNT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计数。具体的配置</a:t>
            </a:r>
            <a:r>
              <a:rPr lang="en-US" altLang="zh-CN" sz="1600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TIMx_SMCR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寄存器的</a:t>
            </a:r>
            <a:r>
              <a:rPr lang="en-US" altLang="zh-CN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SMS[2:0]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位为 </a:t>
            </a:r>
            <a:r>
              <a:rPr lang="en-US" altLang="zh-CN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000</a:t>
            </a:r>
            <a:r>
              <a:rPr lang="en-US" altLang="zh-CN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即可</a:t>
            </a:r>
            <a:r>
              <a:rPr lang="zh-CN" altLang="en-US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选择外部时钟模式</a:t>
            </a:r>
            <a:r>
              <a:rPr lang="en-US" altLang="zh-CN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sz="16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sz="16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经过上面的</a:t>
            </a:r>
            <a:r>
              <a:rPr lang="en-US" altLang="zh-CN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5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个步骤之后， 最后我们只需使能计数器开始计数，外部时钟模式</a:t>
            </a:r>
            <a:r>
              <a:rPr lang="en-US" altLang="zh-CN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的配置就算完成。</a:t>
            </a:r>
            <a:r>
              <a:rPr lang="zh-CN" altLang="en-US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使能计数器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由</a:t>
            </a:r>
            <a:r>
              <a:rPr lang="en-US" altLang="zh-CN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TIMx_CR1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寄存器的</a:t>
            </a:r>
            <a:r>
              <a:rPr lang="en-US" altLang="zh-CN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CEN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位配置。</a:t>
            </a:r>
          </a:p>
        </p:txBody>
      </p:sp>
    </p:spTree>
    <p:extLst>
      <p:ext uri="{BB962C8B-B14F-4D97-AF65-F5344CB8AC3E}">
        <p14:creationId xmlns:p14="http://schemas.microsoft.com/office/powerpoint/2010/main" val="21953061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21"/>
          <p:cNvGrpSpPr/>
          <p:nvPr/>
        </p:nvGrpSpPr>
        <p:grpSpPr>
          <a:xfrm>
            <a:off x="274638" y="997480"/>
            <a:ext cx="6600825" cy="521725"/>
            <a:chOff x="558800" y="1538934"/>
            <a:chExt cx="6601618" cy="523377"/>
          </a:xfrm>
        </p:grpSpPr>
        <p:sp>
          <p:nvSpPr>
            <p:cNvPr id="5" name="AutoShape 5"/>
            <p:cNvSpPr/>
            <p:nvPr/>
          </p:nvSpPr>
          <p:spPr>
            <a:xfrm>
              <a:off x="593725" y="1546225"/>
              <a:ext cx="6086475" cy="50006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399FF">
                    <a:alpha val="49001"/>
                  </a:srgbClr>
                </a:gs>
                <a:gs pos="100000">
                  <a:srgbClr val="FEFDF3"/>
                </a:gs>
              </a:gsLst>
              <a:lin ang="0" scaled="1"/>
              <a:tileRect/>
            </a:gradFill>
            <a:ln w="38100">
              <a:noFill/>
            </a:ln>
          </p:spPr>
          <p:txBody>
            <a:bodyPr wrap="none" anchor="ctr" anchorCtr="0"/>
            <a:lstStyle/>
            <a:p>
              <a:pPr algn="r" eaLnBrk="0" hangingPunct="0"/>
              <a:endParaRPr lang="zh-CN" altLang="zh-CN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" name="Rectangle 101"/>
            <p:cNvSpPr/>
            <p:nvPr/>
          </p:nvSpPr>
          <p:spPr>
            <a:xfrm>
              <a:off x="1062038" y="1566865"/>
              <a:ext cx="6098380" cy="4631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高级定时器功能和使用</a:t>
              </a:r>
              <a:r>
                <a:rPr lang="en-US" altLang="zh-CN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——</a:t>
              </a:r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输入捕获功能</a:t>
              </a:r>
            </a:p>
          </p:txBody>
        </p:sp>
        <p:sp>
          <p:nvSpPr>
            <p:cNvPr id="7" name="Oval 222"/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3399FF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8" name="Oval 223"/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9" name="Oval 224"/>
            <p:cNvSpPr>
              <a:spLocks noChangeAspect="1"/>
            </p:cNvSpPr>
            <p:nvPr/>
          </p:nvSpPr>
          <p:spPr>
            <a:xfrm>
              <a:off x="592138" y="1538934"/>
              <a:ext cx="433387" cy="520995"/>
            </a:xfrm>
            <a:prstGeom prst="ellipse">
              <a:avLst/>
            </a:prstGeom>
            <a:gradFill rotWithShape="1">
              <a:gsLst>
                <a:gs pos="0">
                  <a:srgbClr val="1C538A"/>
                </a:gs>
                <a:gs pos="50000">
                  <a:srgbClr val="3399FF"/>
                </a:gs>
                <a:gs pos="100000">
                  <a:srgbClr val="1C538A"/>
                </a:gs>
              </a:gsLst>
              <a:lin ang="189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0" name="Oval 225"/>
            <p:cNvSpPr>
              <a:spLocks noChangeAspect="1"/>
            </p:cNvSpPr>
            <p:nvPr/>
          </p:nvSpPr>
          <p:spPr>
            <a:xfrm>
              <a:off x="588963" y="1541316"/>
              <a:ext cx="434975" cy="520995"/>
            </a:xfrm>
            <a:prstGeom prst="ellipse">
              <a:avLst/>
            </a:prstGeom>
            <a:gradFill rotWithShape="1">
              <a:gsLst>
                <a:gs pos="0">
                  <a:srgbClr val="2061A2"/>
                </a:gs>
                <a:gs pos="100000">
                  <a:srgbClr val="3399FF">
                    <a:alpha val="0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1" name="Oval 226"/>
            <p:cNvSpPr>
              <a:spLocks noChangeAspect="1"/>
            </p:cNvSpPr>
            <p:nvPr/>
          </p:nvSpPr>
          <p:spPr>
            <a:xfrm>
              <a:off x="614363" y="1538934"/>
              <a:ext cx="390525" cy="520995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2" name="Text Box 227"/>
            <p:cNvSpPr txBox="1"/>
            <p:nvPr/>
          </p:nvSpPr>
          <p:spPr>
            <a:xfrm>
              <a:off x="631825" y="1609725"/>
              <a:ext cx="360363" cy="4013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4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283202" y="1497283"/>
            <a:ext cx="80638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外部时钟模式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44" y="1812545"/>
            <a:ext cx="8439100" cy="447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828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21"/>
          <p:cNvGrpSpPr/>
          <p:nvPr/>
        </p:nvGrpSpPr>
        <p:grpSpPr>
          <a:xfrm>
            <a:off x="274638" y="997480"/>
            <a:ext cx="6600825" cy="521725"/>
            <a:chOff x="558800" y="1538934"/>
            <a:chExt cx="6601618" cy="523377"/>
          </a:xfrm>
        </p:grpSpPr>
        <p:sp>
          <p:nvSpPr>
            <p:cNvPr id="5" name="AutoShape 5"/>
            <p:cNvSpPr/>
            <p:nvPr/>
          </p:nvSpPr>
          <p:spPr>
            <a:xfrm>
              <a:off x="593725" y="1546225"/>
              <a:ext cx="6086475" cy="50006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399FF">
                    <a:alpha val="49001"/>
                  </a:srgbClr>
                </a:gs>
                <a:gs pos="100000">
                  <a:srgbClr val="FEFDF3"/>
                </a:gs>
              </a:gsLst>
              <a:lin ang="0" scaled="1"/>
              <a:tileRect/>
            </a:gradFill>
            <a:ln w="38100">
              <a:noFill/>
            </a:ln>
          </p:spPr>
          <p:txBody>
            <a:bodyPr wrap="none" anchor="ctr" anchorCtr="0"/>
            <a:lstStyle/>
            <a:p>
              <a:pPr algn="r" eaLnBrk="0" hangingPunct="0"/>
              <a:endParaRPr lang="zh-CN" altLang="zh-CN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" name="Rectangle 101"/>
            <p:cNvSpPr/>
            <p:nvPr/>
          </p:nvSpPr>
          <p:spPr>
            <a:xfrm>
              <a:off x="1062038" y="1566865"/>
              <a:ext cx="6098380" cy="4631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高级定时器功能和使用</a:t>
              </a:r>
              <a:r>
                <a:rPr lang="en-US" altLang="zh-CN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——</a:t>
              </a:r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输入捕获功能</a:t>
              </a:r>
            </a:p>
          </p:txBody>
        </p:sp>
        <p:sp>
          <p:nvSpPr>
            <p:cNvPr id="7" name="Oval 222"/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3399FF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8" name="Oval 223"/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9" name="Oval 224"/>
            <p:cNvSpPr>
              <a:spLocks noChangeAspect="1"/>
            </p:cNvSpPr>
            <p:nvPr/>
          </p:nvSpPr>
          <p:spPr>
            <a:xfrm>
              <a:off x="592138" y="1538934"/>
              <a:ext cx="433387" cy="520995"/>
            </a:xfrm>
            <a:prstGeom prst="ellipse">
              <a:avLst/>
            </a:prstGeom>
            <a:gradFill rotWithShape="1">
              <a:gsLst>
                <a:gs pos="0">
                  <a:srgbClr val="1C538A"/>
                </a:gs>
                <a:gs pos="50000">
                  <a:srgbClr val="3399FF"/>
                </a:gs>
                <a:gs pos="100000">
                  <a:srgbClr val="1C538A"/>
                </a:gs>
              </a:gsLst>
              <a:lin ang="189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0" name="Oval 225"/>
            <p:cNvSpPr>
              <a:spLocks noChangeAspect="1"/>
            </p:cNvSpPr>
            <p:nvPr/>
          </p:nvSpPr>
          <p:spPr>
            <a:xfrm>
              <a:off x="588963" y="1541316"/>
              <a:ext cx="434975" cy="520995"/>
            </a:xfrm>
            <a:prstGeom prst="ellipse">
              <a:avLst/>
            </a:prstGeom>
            <a:gradFill rotWithShape="1">
              <a:gsLst>
                <a:gs pos="0">
                  <a:srgbClr val="2061A2"/>
                </a:gs>
                <a:gs pos="100000">
                  <a:srgbClr val="3399FF">
                    <a:alpha val="0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1" name="Oval 226"/>
            <p:cNvSpPr>
              <a:spLocks noChangeAspect="1"/>
            </p:cNvSpPr>
            <p:nvPr/>
          </p:nvSpPr>
          <p:spPr>
            <a:xfrm>
              <a:off x="614363" y="1538934"/>
              <a:ext cx="390525" cy="520995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2" name="Text Box 227"/>
            <p:cNvSpPr txBox="1"/>
            <p:nvPr/>
          </p:nvSpPr>
          <p:spPr>
            <a:xfrm>
              <a:off x="631825" y="1609725"/>
              <a:ext cx="360363" cy="4013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4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283202" y="1497283"/>
            <a:ext cx="8063819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外部时钟模式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：</a:t>
            </a:r>
            <a:endParaRPr lang="en-US" altLang="zh-CN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b="1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时钟信号输入引脚 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当使用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外部时钟模式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的时候，时钟信号来自于定时器的特定输入通道</a:t>
            </a:r>
            <a:r>
              <a:rPr lang="en-US" altLang="zh-CN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TIMx_ETR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，只有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个。</a:t>
            </a:r>
            <a:endParaRPr lang="en-US" altLang="zh-CN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b="1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外部触发极性 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来自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ETR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引脚输入的信号可以选择为上升沿或者下降沿有效。具体的由</a:t>
            </a:r>
            <a:r>
              <a:rPr lang="en-US" altLang="zh-CN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TIMx_SMCR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寄存器的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ETP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位配置。</a:t>
            </a:r>
            <a:endParaRPr lang="en-US" altLang="zh-CN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b="1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外部触发预分频器 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由于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ETRP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的信号的频率不能超过</a:t>
            </a:r>
            <a:r>
              <a:rPr lang="en-US" altLang="zh-CN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TIMx_CLK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180M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）的 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1/4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，当触发信号的频率很高的情况下，就必须使用分频器来降频。具体的由</a:t>
            </a:r>
            <a:r>
              <a:rPr lang="en-US" altLang="zh-CN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TIMx_SMCR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寄存器的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ETPS[1:0]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位配置。</a:t>
            </a:r>
            <a:endParaRPr lang="en-US" altLang="zh-CN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b="1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滤波器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如果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ETRP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的信号的频率过高或者混杂有高频干扰信号的，需要使用滤波器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对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ETRP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信号重新采样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，来达到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降频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或者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去除高频干扰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的目的。具体的由</a:t>
            </a:r>
            <a:r>
              <a:rPr lang="en-US" altLang="zh-CN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TIMx_SMCR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寄存器的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ETF[3:0]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位配置，其中的</a:t>
            </a:r>
            <a:r>
              <a:rPr lang="en-US" altLang="zh-CN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</a:t>
            </a:r>
            <a:r>
              <a:rPr lang="en-US" altLang="zh-CN" baseline="-25000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DTS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是由内部时钟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CK_INT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分频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得到，具体的由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TIMx_CR1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寄存器的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CKD[1:0]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位配置。</a:t>
            </a:r>
            <a:endParaRPr lang="en-US" altLang="zh-CN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b="1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从模式选择 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经过滤波器滤波的信号连接到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ETRF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引脚后，触发信号成为外部时钟模式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的输入，最终等于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CK_PSC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，然后驱动计数器 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CNT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计数。具体的配置</a:t>
            </a:r>
            <a:r>
              <a:rPr lang="en-US" altLang="zh-CN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TIMx_SMCR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寄存器的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ECE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位为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即可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选择外部时钟模式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过上面的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5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个步骤之后，最后我们只需使能计数器开始计数，外部时钟模式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的配置就算完成。使能计数器由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TIMx_CR1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寄存器的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CEN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位配置。</a:t>
            </a:r>
          </a:p>
        </p:txBody>
      </p:sp>
    </p:spTree>
    <p:extLst>
      <p:ext uri="{BB962C8B-B14F-4D97-AF65-F5344CB8AC3E}">
        <p14:creationId xmlns:p14="http://schemas.microsoft.com/office/powerpoint/2010/main" val="12548393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21"/>
          <p:cNvGrpSpPr/>
          <p:nvPr/>
        </p:nvGrpSpPr>
        <p:grpSpPr>
          <a:xfrm>
            <a:off x="283202" y="964182"/>
            <a:ext cx="6600825" cy="498485"/>
            <a:chOff x="558800" y="1546225"/>
            <a:chExt cx="6601618" cy="500063"/>
          </a:xfrm>
        </p:grpSpPr>
        <p:sp>
          <p:nvSpPr>
            <p:cNvPr id="5" name="AutoShape 5"/>
            <p:cNvSpPr/>
            <p:nvPr/>
          </p:nvSpPr>
          <p:spPr>
            <a:xfrm>
              <a:off x="593725" y="1546225"/>
              <a:ext cx="6086475" cy="50006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399FF">
                    <a:alpha val="49001"/>
                  </a:srgbClr>
                </a:gs>
                <a:gs pos="100000">
                  <a:srgbClr val="FEFDF3"/>
                </a:gs>
              </a:gsLst>
              <a:lin ang="0" scaled="1"/>
              <a:tileRect/>
            </a:gradFill>
            <a:ln w="38100">
              <a:noFill/>
            </a:ln>
          </p:spPr>
          <p:txBody>
            <a:bodyPr wrap="none" anchor="ctr" anchorCtr="0"/>
            <a:lstStyle/>
            <a:p>
              <a:pPr algn="r" eaLnBrk="0" hangingPunct="0"/>
              <a:endParaRPr lang="zh-CN" altLang="zh-CN" sz="20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" name="Rectangle 101"/>
            <p:cNvSpPr/>
            <p:nvPr/>
          </p:nvSpPr>
          <p:spPr>
            <a:xfrm>
              <a:off x="1062038" y="1566865"/>
              <a:ext cx="6098380" cy="4013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20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高级定时器功能和使用</a:t>
              </a:r>
              <a:r>
                <a:rPr lang="en-US" altLang="zh-CN" sz="20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——</a:t>
              </a:r>
              <a:r>
                <a:rPr lang="zh-CN" altLang="en-US" sz="20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输入捕获功能</a:t>
              </a:r>
            </a:p>
          </p:txBody>
        </p:sp>
        <p:sp>
          <p:nvSpPr>
            <p:cNvPr id="7" name="Oval 222"/>
            <p:cNvSpPr>
              <a:spLocks noChangeAspect="1"/>
            </p:cNvSpPr>
            <p:nvPr/>
          </p:nvSpPr>
          <p:spPr>
            <a:xfrm>
              <a:off x="558800" y="1560643"/>
              <a:ext cx="259797" cy="47757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3399FF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sz="16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8" name="Oval 223"/>
            <p:cNvSpPr>
              <a:spLocks noChangeAspect="1"/>
            </p:cNvSpPr>
            <p:nvPr/>
          </p:nvSpPr>
          <p:spPr>
            <a:xfrm>
              <a:off x="558800" y="1560643"/>
              <a:ext cx="259797" cy="477578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sz="16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9" name="Oval 224"/>
            <p:cNvSpPr>
              <a:spLocks noChangeAspect="1"/>
            </p:cNvSpPr>
            <p:nvPr/>
          </p:nvSpPr>
          <p:spPr>
            <a:xfrm>
              <a:off x="592138" y="1560643"/>
              <a:ext cx="433387" cy="477578"/>
            </a:xfrm>
            <a:prstGeom prst="ellipse">
              <a:avLst/>
            </a:prstGeom>
            <a:gradFill rotWithShape="1">
              <a:gsLst>
                <a:gs pos="0">
                  <a:srgbClr val="1C538A"/>
                </a:gs>
                <a:gs pos="50000">
                  <a:srgbClr val="3399FF"/>
                </a:gs>
                <a:gs pos="100000">
                  <a:srgbClr val="1C538A"/>
                </a:gs>
              </a:gsLst>
              <a:lin ang="189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sz="16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0" name="Oval 225"/>
            <p:cNvSpPr>
              <a:spLocks noChangeAspect="1"/>
            </p:cNvSpPr>
            <p:nvPr/>
          </p:nvSpPr>
          <p:spPr>
            <a:xfrm>
              <a:off x="588963" y="1563024"/>
              <a:ext cx="434975" cy="477578"/>
            </a:xfrm>
            <a:prstGeom prst="ellipse">
              <a:avLst/>
            </a:prstGeom>
            <a:gradFill rotWithShape="1">
              <a:gsLst>
                <a:gs pos="0">
                  <a:srgbClr val="2061A2"/>
                </a:gs>
                <a:gs pos="100000">
                  <a:srgbClr val="3399FF">
                    <a:alpha val="0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sz="16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1" name="Oval 226"/>
            <p:cNvSpPr>
              <a:spLocks noChangeAspect="1"/>
            </p:cNvSpPr>
            <p:nvPr/>
          </p:nvSpPr>
          <p:spPr>
            <a:xfrm>
              <a:off x="614363" y="1560643"/>
              <a:ext cx="390525" cy="477578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sz="16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2" name="Text Box 227"/>
            <p:cNvSpPr txBox="1"/>
            <p:nvPr/>
          </p:nvSpPr>
          <p:spPr>
            <a:xfrm>
              <a:off x="631825" y="1609725"/>
              <a:ext cx="360363" cy="37050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4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0" y="1443368"/>
            <a:ext cx="91440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时基单元</a:t>
            </a:r>
            <a:endParaRPr lang="en-US" altLang="zh-CN" sz="20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 b="1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预分频器 </a:t>
            </a:r>
            <a:r>
              <a:rPr lang="en-US" altLang="zh-CN" sz="1400" b="1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PSC</a:t>
            </a:r>
          </a:p>
          <a:p>
            <a:r>
              <a:rPr lang="en-US" altLang="zh-CN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16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位，由</a:t>
            </a:r>
            <a:r>
              <a:rPr lang="zh-CN" altLang="en-US" sz="1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预分频器</a:t>
            </a:r>
            <a:r>
              <a:rPr lang="en-US" altLang="zh-CN" sz="1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(</a:t>
            </a:r>
            <a:r>
              <a:rPr lang="en-US" altLang="zh-CN" sz="1400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TIMx_PSC</a:t>
            </a:r>
            <a:r>
              <a:rPr lang="en-US" altLang="zh-CN" sz="1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)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控制。有一个输入时钟</a:t>
            </a:r>
            <a:r>
              <a:rPr lang="en-US" altLang="zh-CN" sz="1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CK_PSC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和一个输出时钟</a:t>
            </a:r>
            <a:r>
              <a:rPr lang="en-US" altLang="zh-CN" sz="1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CK_CNT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。输入时钟</a:t>
            </a:r>
            <a:r>
              <a:rPr lang="en-US" altLang="zh-CN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CK_PSC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是时钟源的输出，输出</a:t>
            </a:r>
            <a:r>
              <a:rPr lang="en-US" altLang="zh-CN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CK_CNT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则用来驱动计数器</a:t>
            </a:r>
            <a:r>
              <a:rPr lang="en-US" altLang="zh-CN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CNT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计数。通过设置预分频器</a:t>
            </a:r>
            <a:r>
              <a:rPr lang="en-US" altLang="zh-CN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PSC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的值可以得到不同的</a:t>
            </a:r>
            <a:r>
              <a:rPr lang="en-US" altLang="zh-CN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CK_CNT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。计数器的时钟频率</a:t>
            </a:r>
            <a:r>
              <a:rPr lang="en-US" altLang="zh-CN" sz="1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(CK_CNT)=</a:t>
            </a:r>
            <a:r>
              <a:rPr lang="en-US" altLang="zh-CN" sz="1400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fck_psc</a:t>
            </a:r>
            <a:r>
              <a:rPr lang="en-US" altLang="zh-CN" sz="1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/( PSC[15:0]+1)</a:t>
            </a:r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 b="1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计数器</a:t>
            </a:r>
            <a:r>
              <a:rPr lang="en-US" altLang="zh-CN" sz="1400" b="1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CNT</a:t>
            </a:r>
            <a:r>
              <a:rPr lang="en-US" altLang="zh-CN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 16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位，由计数器</a:t>
            </a:r>
            <a:r>
              <a:rPr lang="en-US" altLang="zh-CN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(</a:t>
            </a:r>
            <a:r>
              <a:rPr lang="en-US" altLang="zh-CN" sz="1400" dirty="0" err="1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TIMx_CNT</a:t>
            </a:r>
            <a:r>
              <a:rPr lang="en-US" altLang="zh-CN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)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控制。</a:t>
            </a:r>
            <a:endParaRPr lang="en-US" altLang="zh-CN" sz="14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 b="1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递增计数模式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，计数器从</a:t>
            </a:r>
            <a:r>
              <a:rPr lang="en-US" altLang="zh-CN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开始计数，每来一个</a:t>
            </a:r>
            <a:r>
              <a:rPr lang="en-US" altLang="zh-CN" sz="1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CK CNT</a:t>
            </a:r>
            <a:r>
              <a:rPr lang="zh-CN" altLang="en-US" sz="1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脉冲计数器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就增加</a:t>
            </a:r>
            <a:r>
              <a:rPr lang="en-US" altLang="zh-CN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，直到计数器的值与</a:t>
            </a:r>
            <a:r>
              <a:rPr lang="zh-CN" altLang="en-US" sz="1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自动重载寄存器</a:t>
            </a:r>
            <a:r>
              <a:rPr lang="en-US" altLang="zh-CN" sz="1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ARR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值相等，然后计数器又从</a:t>
            </a:r>
            <a:r>
              <a:rPr lang="en-US" altLang="zh-CN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开始计数并生成计数器上溢事件，计数器总是如此循环计数。如果</a:t>
            </a:r>
            <a:r>
              <a:rPr lang="zh-CN" altLang="en-US" sz="1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禁用重复计数器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，在计数器生成上溢事件就</a:t>
            </a:r>
            <a:r>
              <a:rPr lang="zh-CN" altLang="en-US" sz="1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马上生成更新事件</a:t>
            </a:r>
            <a:r>
              <a:rPr lang="en-US" altLang="zh-CN" sz="1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(UEV)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；如果使能重复计数器，每生成一次上溢事件重复计数器内容就减</a:t>
            </a:r>
            <a:r>
              <a:rPr lang="en-US" altLang="zh-CN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r>
              <a:rPr lang="zh-CN" altLang="en-US" sz="1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直到重复计数器内容为</a:t>
            </a:r>
            <a:r>
              <a:rPr lang="en-US" altLang="zh-CN" sz="1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</a:t>
            </a:r>
            <a:r>
              <a:rPr lang="zh-CN" altLang="en-US" sz="1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时才会生成更新事件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sz="14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 b="1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递减计数模式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，计数器从自动重载寄存器</a:t>
            </a:r>
            <a:r>
              <a:rPr lang="en-US" altLang="zh-CN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ARR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值开始计数，每来一个</a:t>
            </a:r>
            <a:r>
              <a:rPr lang="en-US" altLang="zh-CN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CK CNT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脉冲计数器就减</a:t>
            </a:r>
            <a:r>
              <a:rPr lang="en-US" altLang="zh-CN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，直到计数器值为</a:t>
            </a:r>
            <a:r>
              <a:rPr lang="en-US" altLang="zh-CN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，然后计数器又从自动重载寄存器</a:t>
            </a:r>
            <a:r>
              <a:rPr lang="en-US" altLang="zh-CN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ARR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值开始递减计数并生成计数器下溢事件，计数器总是如此循环计数。如果</a:t>
            </a:r>
            <a:r>
              <a:rPr lang="zh-CN" altLang="en-US" sz="1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禁用重复计数器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，在计数器生成下溢事件就</a:t>
            </a:r>
            <a:r>
              <a:rPr lang="zh-CN" altLang="en-US" sz="1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马上生成更新事件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：如果使能重复计数器，每生成一次下溢事件重复计数器内容就减</a:t>
            </a:r>
            <a:r>
              <a:rPr lang="en-US" altLang="zh-CN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，直到</a:t>
            </a:r>
            <a:r>
              <a:rPr lang="zh-CN" altLang="en-US" sz="1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重复计数器内容为</a:t>
            </a:r>
            <a:r>
              <a:rPr lang="en-US" altLang="zh-CN" sz="1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</a:t>
            </a:r>
            <a:r>
              <a:rPr lang="zh-CN" altLang="en-US" sz="1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时才会生成更新事件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sz="14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 b="1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中心对齐模式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，计数器从</a:t>
            </a:r>
            <a:r>
              <a:rPr lang="en-US" altLang="zh-CN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开始递增计数，直到计数值等于</a:t>
            </a:r>
            <a:r>
              <a:rPr lang="en-US" altLang="zh-CN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(ARR-1)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值生成计数器上溢事件，然后从</a:t>
            </a:r>
            <a:r>
              <a:rPr lang="en-US" altLang="zh-CN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ARR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值开始递减计数直到</a:t>
            </a:r>
            <a:r>
              <a:rPr lang="en-US" altLang="zh-CN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生成计数器下溢事件。然后又从</a:t>
            </a:r>
            <a:r>
              <a:rPr lang="en-US" altLang="zh-CN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开始计数，如此循环。每次发生计数器上溢和下溢事件都会生成更新事件。</a:t>
            </a:r>
            <a:endParaRPr lang="en-US" altLang="zh-CN" sz="14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400" b="1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自动重装载寄存器</a:t>
            </a:r>
            <a:r>
              <a:rPr lang="en-US" altLang="zh-CN" sz="1400" b="1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ARR     </a:t>
            </a:r>
            <a:r>
              <a:rPr lang="en-US" altLang="zh-CN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16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位，由自动重装载寄存器</a:t>
            </a:r>
            <a:r>
              <a:rPr lang="en-US" altLang="zh-CN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(</a:t>
            </a:r>
            <a:r>
              <a:rPr lang="en-US" altLang="zh-CN" sz="1400" dirty="0" err="1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TIMx_ARR</a:t>
            </a:r>
            <a:r>
              <a:rPr lang="en-US" altLang="zh-CN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)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控制，与前面基本定时器的</a:t>
            </a:r>
            <a:r>
              <a:rPr lang="en-US" altLang="zh-CN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ARR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基本相同。</a:t>
            </a:r>
            <a:endParaRPr lang="en-US" altLang="zh-CN" sz="14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buFont typeface="+mj-ea"/>
              <a:buAutoNum type="circleNumDbPlain" startAt="5"/>
            </a:pPr>
            <a:r>
              <a:rPr lang="zh-CN" altLang="en-US" sz="1400" b="1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重复计数器</a:t>
            </a:r>
            <a:r>
              <a:rPr lang="en-US" altLang="zh-CN" sz="1400" b="1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RCR</a:t>
            </a:r>
            <a:r>
              <a:rPr lang="en-US" altLang="zh-CN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  8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位。由重复计数寄存器</a:t>
            </a:r>
            <a:r>
              <a:rPr lang="en-US" altLang="zh-CN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(</a:t>
            </a:r>
            <a:r>
              <a:rPr lang="en-US" altLang="zh-CN" sz="1400" dirty="0" err="1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TIMx_RCR</a:t>
            </a:r>
            <a:r>
              <a:rPr lang="en-US" altLang="zh-CN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)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控制。基本</a:t>
            </a:r>
            <a:r>
              <a:rPr lang="en-US" altLang="zh-CN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/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通用定时器，发生上</a:t>
            </a:r>
            <a:r>
              <a:rPr lang="en-US" altLang="zh-CN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/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下溢事件时，直接生成更新事件。高级控制定时器多出了重复计数器。定时器发生上溢、下溢事件时，递减重复计数器的值。当重复计数器为</a:t>
            </a:r>
            <a:r>
              <a:rPr lang="en-US" altLang="zh-CN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时，才会生成更新事件。发生</a:t>
            </a:r>
            <a:r>
              <a:rPr lang="en-US" altLang="zh-CN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N+1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个上溢、下溢事件</a:t>
            </a:r>
            <a:r>
              <a:rPr lang="en-US" altLang="zh-CN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(N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为</a:t>
            </a:r>
            <a:r>
              <a:rPr lang="en-US" altLang="zh-CN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RCR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的值</a:t>
            </a:r>
            <a:r>
              <a:rPr lang="en-US" altLang="zh-CN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)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时，产生更新事件。</a:t>
            </a:r>
          </a:p>
        </p:txBody>
      </p:sp>
    </p:spTree>
    <p:extLst>
      <p:ext uri="{BB962C8B-B14F-4D97-AF65-F5344CB8AC3E}">
        <p14:creationId xmlns:p14="http://schemas.microsoft.com/office/powerpoint/2010/main" val="37605843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200" b="1" dirty="0">
              <a:solidFill>
                <a:srgbClr val="4F6228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4" name="组合 21"/>
          <p:cNvGrpSpPr/>
          <p:nvPr/>
        </p:nvGrpSpPr>
        <p:grpSpPr>
          <a:xfrm>
            <a:off x="274638" y="982236"/>
            <a:ext cx="6600825" cy="521725"/>
            <a:chOff x="558800" y="1538934"/>
            <a:chExt cx="6601618" cy="523377"/>
          </a:xfrm>
        </p:grpSpPr>
        <p:sp>
          <p:nvSpPr>
            <p:cNvPr id="5" name="AutoShape 5"/>
            <p:cNvSpPr/>
            <p:nvPr/>
          </p:nvSpPr>
          <p:spPr>
            <a:xfrm>
              <a:off x="593725" y="1546225"/>
              <a:ext cx="6086475" cy="50006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399FF">
                    <a:alpha val="49001"/>
                  </a:srgbClr>
                </a:gs>
                <a:gs pos="100000">
                  <a:srgbClr val="FEFDF3"/>
                </a:gs>
              </a:gsLst>
              <a:lin ang="0" scaled="1"/>
              <a:tileRect/>
            </a:gradFill>
            <a:ln w="38100">
              <a:noFill/>
            </a:ln>
          </p:spPr>
          <p:txBody>
            <a:bodyPr wrap="none" anchor="ctr" anchorCtr="0"/>
            <a:lstStyle/>
            <a:p>
              <a:pPr algn="r" eaLnBrk="0" hangingPunct="0"/>
              <a:endParaRPr lang="zh-CN" altLang="zh-CN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" name="Rectangle 101"/>
            <p:cNvSpPr/>
            <p:nvPr/>
          </p:nvSpPr>
          <p:spPr>
            <a:xfrm>
              <a:off x="1062038" y="1566865"/>
              <a:ext cx="6098380" cy="4013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20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高级定时器功能和使用</a:t>
              </a:r>
              <a:r>
                <a:rPr lang="en-US" altLang="zh-CN" sz="20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——</a:t>
              </a:r>
              <a:r>
                <a:rPr lang="zh-CN" altLang="en-US" sz="20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输入捕获功能</a:t>
              </a:r>
            </a:p>
          </p:txBody>
        </p:sp>
        <p:sp>
          <p:nvSpPr>
            <p:cNvPr id="7" name="Oval 222"/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3399FF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8" name="Oval 223"/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9" name="Oval 224"/>
            <p:cNvSpPr>
              <a:spLocks noChangeAspect="1"/>
            </p:cNvSpPr>
            <p:nvPr/>
          </p:nvSpPr>
          <p:spPr>
            <a:xfrm>
              <a:off x="592138" y="1538934"/>
              <a:ext cx="433387" cy="520995"/>
            </a:xfrm>
            <a:prstGeom prst="ellipse">
              <a:avLst/>
            </a:prstGeom>
            <a:gradFill rotWithShape="1">
              <a:gsLst>
                <a:gs pos="0">
                  <a:srgbClr val="1C538A"/>
                </a:gs>
                <a:gs pos="50000">
                  <a:srgbClr val="3399FF"/>
                </a:gs>
                <a:gs pos="100000">
                  <a:srgbClr val="1C538A"/>
                </a:gs>
              </a:gsLst>
              <a:lin ang="189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0" name="Oval 225"/>
            <p:cNvSpPr>
              <a:spLocks noChangeAspect="1"/>
            </p:cNvSpPr>
            <p:nvPr/>
          </p:nvSpPr>
          <p:spPr>
            <a:xfrm>
              <a:off x="588963" y="1541316"/>
              <a:ext cx="434975" cy="520995"/>
            </a:xfrm>
            <a:prstGeom prst="ellipse">
              <a:avLst/>
            </a:prstGeom>
            <a:gradFill rotWithShape="1">
              <a:gsLst>
                <a:gs pos="0">
                  <a:srgbClr val="2061A2"/>
                </a:gs>
                <a:gs pos="100000">
                  <a:srgbClr val="3399FF">
                    <a:alpha val="0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1" name="Oval 226"/>
            <p:cNvSpPr>
              <a:spLocks noChangeAspect="1"/>
            </p:cNvSpPr>
            <p:nvPr/>
          </p:nvSpPr>
          <p:spPr>
            <a:xfrm>
              <a:off x="614363" y="1538934"/>
              <a:ext cx="390525" cy="520995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2" name="Text Box 227"/>
            <p:cNvSpPr txBox="1"/>
            <p:nvPr/>
          </p:nvSpPr>
          <p:spPr>
            <a:xfrm>
              <a:off x="631825" y="1609725"/>
              <a:ext cx="360363" cy="4013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4</a:t>
              </a:r>
            </a:p>
          </p:txBody>
        </p:sp>
      </p:grp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274638" y="1576065"/>
            <a:ext cx="8617842" cy="733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2500"/>
              </a:lnSpc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输入捕获  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常用于测量输入信号的脉宽和测量</a:t>
            </a:r>
            <a:r>
              <a:rPr lang="en-US" altLang="zh-CN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PWM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输入信号的频率、占空比。</a:t>
            </a:r>
          </a:p>
          <a:p>
            <a:pPr lvl="0">
              <a:lnSpc>
                <a:spcPts val="2500"/>
              </a:lnSpc>
              <a:buClr>
                <a:srgbClr val="C00000"/>
              </a:buClr>
              <a:defRPr/>
            </a:pP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   </a:t>
            </a:r>
            <a:endParaRPr lang="en-US" altLang="zh-CN" sz="160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sym typeface="+mn-lt"/>
            </a:endParaRPr>
          </a:p>
        </p:txBody>
      </p:sp>
      <p:pic>
        <p:nvPicPr>
          <p:cNvPr id="16386" name="Picture 2" descr="https://img-blog.csdnimg.cn/bfce95fcfdcc4a75b32addf0aeb348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994859"/>
            <a:ext cx="6340697" cy="433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052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200" b="1" dirty="0">
              <a:solidFill>
                <a:srgbClr val="4F6228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4" name="组合 21"/>
          <p:cNvGrpSpPr/>
          <p:nvPr/>
        </p:nvGrpSpPr>
        <p:grpSpPr>
          <a:xfrm>
            <a:off x="274638" y="1118272"/>
            <a:ext cx="6600825" cy="521725"/>
            <a:chOff x="558800" y="1538934"/>
            <a:chExt cx="6601618" cy="523377"/>
          </a:xfrm>
        </p:grpSpPr>
        <p:sp>
          <p:nvSpPr>
            <p:cNvPr id="5" name="AutoShape 5"/>
            <p:cNvSpPr/>
            <p:nvPr/>
          </p:nvSpPr>
          <p:spPr>
            <a:xfrm>
              <a:off x="593725" y="1546225"/>
              <a:ext cx="6086475" cy="50006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399FF">
                    <a:alpha val="49001"/>
                  </a:srgbClr>
                </a:gs>
                <a:gs pos="100000">
                  <a:srgbClr val="FEFDF3"/>
                </a:gs>
              </a:gsLst>
              <a:lin ang="0" scaled="1"/>
              <a:tileRect/>
            </a:gradFill>
            <a:ln w="38100">
              <a:noFill/>
            </a:ln>
          </p:spPr>
          <p:txBody>
            <a:bodyPr wrap="none" anchor="ctr" anchorCtr="0"/>
            <a:lstStyle/>
            <a:p>
              <a:pPr algn="r" eaLnBrk="0" hangingPunct="0"/>
              <a:endParaRPr lang="zh-CN" altLang="zh-CN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" name="Rectangle 101"/>
            <p:cNvSpPr/>
            <p:nvPr/>
          </p:nvSpPr>
          <p:spPr>
            <a:xfrm>
              <a:off x="1062038" y="1566865"/>
              <a:ext cx="6098380" cy="4631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功能和使用</a:t>
              </a:r>
              <a:r>
                <a:rPr lang="en-US" altLang="zh-CN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——</a:t>
              </a:r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输入捕获功能</a:t>
              </a:r>
            </a:p>
          </p:txBody>
        </p:sp>
        <p:sp>
          <p:nvSpPr>
            <p:cNvPr id="7" name="Oval 222"/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3399FF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8" name="Oval 223"/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9" name="Oval 224"/>
            <p:cNvSpPr>
              <a:spLocks noChangeAspect="1"/>
            </p:cNvSpPr>
            <p:nvPr/>
          </p:nvSpPr>
          <p:spPr>
            <a:xfrm>
              <a:off x="592138" y="1538934"/>
              <a:ext cx="433387" cy="520995"/>
            </a:xfrm>
            <a:prstGeom prst="ellipse">
              <a:avLst/>
            </a:prstGeom>
            <a:gradFill rotWithShape="1">
              <a:gsLst>
                <a:gs pos="0">
                  <a:srgbClr val="1C538A"/>
                </a:gs>
                <a:gs pos="50000">
                  <a:srgbClr val="3399FF"/>
                </a:gs>
                <a:gs pos="100000">
                  <a:srgbClr val="1C538A"/>
                </a:gs>
              </a:gsLst>
              <a:lin ang="189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0" name="Oval 225"/>
            <p:cNvSpPr>
              <a:spLocks noChangeAspect="1"/>
            </p:cNvSpPr>
            <p:nvPr/>
          </p:nvSpPr>
          <p:spPr>
            <a:xfrm>
              <a:off x="588963" y="1541316"/>
              <a:ext cx="434975" cy="520995"/>
            </a:xfrm>
            <a:prstGeom prst="ellipse">
              <a:avLst/>
            </a:prstGeom>
            <a:gradFill rotWithShape="1">
              <a:gsLst>
                <a:gs pos="0">
                  <a:srgbClr val="2061A2"/>
                </a:gs>
                <a:gs pos="100000">
                  <a:srgbClr val="3399FF">
                    <a:alpha val="0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1" name="Oval 226"/>
            <p:cNvSpPr>
              <a:spLocks noChangeAspect="1"/>
            </p:cNvSpPr>
            <p:nvPr/>
          </p:nvSpPr>
          <p:spPr>
            <a:xfrm>
              <a:off x="614363" y="1538934"/>
              <a:ext cx="390525" cy="520995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2" name="Text Box 227"/>
            <p:cNvSpPr txBox="1"/>
            <p:nvPr/>
          </p:nvSpPr>
          <p:spPr>
            <a:xfrm>
              <a:off x="631825" y="1609725"/>
              <a:ext cx="360363" cy="4013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4</a:t>
              </a:r>
            </a:p>
          </p:txBody>
        </p:sp>
      </p:grp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274638" y="1773238"/>
            <a:ext cx="8617842" cy="1374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ts val="2500"/>
              </a:lnSpc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输入捕获功能</a:t>
            </a:r>
            <a:endParaRPr lang="en-US" altLang="zh-CN" sz="16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+mn-lt"/>
            </a:endParaRPr>
          </a:p>
          <a:p>
            <a:pPr marL="570230" indent="-285750">
              <a:lnSpc>
                <a:spcPts val="2500"/>
              </a:lnSpc>
              <a:buClr>
                <a:srgbClr val="00206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通过检测</a:t>
            </a:r>
            <a:r>
              <a:rPr lang="en-US" altLang="zh-CN" sz="1600" dirty="0" err="1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TIMx_CHx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（输入引脚）上的边沿信号，在边沿信号发生跳变（上升沿</a:t>
            </a:r>
            <a:r>
              <a:rPr lang="en-US" altLang="zh-CN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/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下降沿）时，将当前定时器的值（</a:t>
            </a:r>
            <a:r>
              <a:rPr lang="en-US" altLang="zh-CN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TIM_CNT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）存放到对应的捕获</a:t>
            </a:r>
            <a:r>
              <a:rPr lang="en-US" altLang="zh-CN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/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比较寄存器（</a:t>
            </a:r>
            <a:r>
              <a:rPr lang="en-US" altLang="zh-CN" sz="1600" dirty="0" err="1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TIMx_CCRx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）里，完成一次捕获</a:t>
            </a:r>
            <a:endParaRPr lang="en-US" altLang="zh-CN" sz="16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319" y="3237202"/>
            <a:ext cx="7060480" cy="238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0116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200" b="1" dirty="0">
              <a:solidFill>
                <a:srgbClr val="4F6228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4" name="组合 21"/>
          <p:cNvGrpSpPr/>
          <p:nvPr/>
        </p:nvGrpSpPr>
        <p:grpSpPr>
          <a:xfrm>
            <a:off x="251818" y="991041"/>
            <a:ext cx="6600825" cy="521725"/>
            <a:chOff x="558800" y="1538934"/>
            <a:chExt cx="6601618" cy="523377"/>
          </a:xfrm>
        </p:grpSpPr>
        <p:sp>
          <p:nvSpPr>
            <p:cNvPr id="5" name="AutoShape 5"/>
            <p:cNvSpPr/>
            <p:nvPr/>
          </p:nvSpPr>
          <p:spPr>
            <a:xfrm>
              <a:off x="593725" y="1546225"/>
              <a:ext cx="6086475" cy="50006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399FF">
                    <a:alpha val="49001"/>
                  </a:srgbClr>
                </a:gs>
                <a:gs pos="100000">
                  <a:srgbClr val="FEFDF3"/>
                </a:gs>
              </a:gsLst>
              <a:lin ang="0" scaled="1"/>
              <a:tileRect/>
            </a:gradFill>
            <a:ln w="38100">
              <a:noFill/>
            </a:ln>
          </p:spPr>
          <p:txBody>
            <a:bodyPr wrap="none" anchor="ctr" anchorCtr="0"/>
            <a:lstStyle/>
            <a:p>
              <a:pPr algn="r" eaLnBrk="0" hangingPunct="0"/>
              <a:endParaRPr lang="zh-CN" altLang="zh-CN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" name="Rectangle 101"/>
            <p:cNvSpPr/>
            <p:nvPr/>
          </p:nvSpPr>
          <p:spPr>
            <a:xfrm>
              <a:off x="1062038" y="1566865"/>
              <a:ext cx="6098380" cy="4631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功能和使用</a:t>
              </a:r>
              <a:r>
                <a:rPr lang="en-US" altLang="zh-CN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——</a:t>
              </a:r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输入捕获功能</a:t>
              </a:r>
            </a:p>
          </p:txBody>
        </p:sp>
        <p:sp>
          <p:nvSpPr>
            <p:cNvPr id="7" name="Oval 222"/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3399FF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8" name="Oval 223"/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9" name="Oval 224"/>
            <p:cNvSpPr>
              <a:spLocks noChangeAspect="1"/>
            </p:cNvSpPr>
            <p:nvPr/>
          </p:nvSpPr>
          <p:spPr>
            <a:xfrm>
              <a:off x="592138" y="1538934"/>
              <a:ext cx="433387" cy="520995"/>
            </a:xfrm>
            <a:prstGeom prst="ellipse">
              <a:avLst/>
            </a:prstGeom>
            <a:gradFill rotWithShape="1">
              <a:gsLst>
                <a:gs pos="0">
                  <a:srgbClr val="1C538A"/>
                </a:gs>
                <a:gs pos="50000">
                  <a:srgbClr val="3399FF"/>
                </a:gs>
                <a:gs pos="100000">
                  <a:srgbClr val="1C538A"/>
                </a:gs>
              </a:gsLst>
              <a:lin ang="189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0" name="Oval 225"/>
            <p:cNvSpPr>
              <a:spLocks noChangeAspect="1"/>
            </p:cNvSpPr>
            <p:nvPr/>
          </p:nvSpPr>
          <p:spPr>
            <a:xfrm>
              <a:off x="588963" y="1541316"/>
              <a:ext cx="434975" cy="520995"/>
            </a:xfrm>
            <a:prstGeom prst="ellipse">
              <a:avLst/>
            </a:prstGeom>
            <a:gradFill rotWithShape="1">
              <a:gsLst>
                <a:gs pos="0">
                  <a:srgbClr val="2061A2"/>
                </a:gs>
                <a:gs pos="100000">
                  <a:srgbClr val="3399FF">
                    <a:alpha val="0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1" name="Oval 226"/>
            <p:cNvSpPr>
              <a:spLocks noChangeAspect="1"/>
            </p:cNvSpPr>
            <p:nvPr/>
          </p:nvSpPr>
          <p:spPr>
            <a:xfrm>
              <a:off x="614363" y="1538934"/>
              <a:ext cx="390525" cy="520995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2" name="Text Box 227"/>
            <p:cNvSpPr txBox="1"/>
            <p:nvPr/>
          </p:nvSpPr>
          <p:spPr>
            <a:xfrm>
              <a:off x="631825" y="1609725"/>
              <a:ext cx="360363" cy="4013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4</a:t>
              </a:r>
            </a:p>
          </p:txBody>
        </p:sp>
      </p:grp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251818" y="1560094"/>
            <a:ext cx="8617842" cy="192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ts val="2500"/>
              </a:lnSpc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输入捕获功能</a:t>
            </a:r>
            <a:endParaRPr lang="en-US" altLang="zh-CN" sz="16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+mn-lt"/>
            </a:endParaRPr>
          </a:p>
          <a:p>
            <a:pPr marL="284480">
              <a:buClr>
                <a:srgbClr val="002060"/>
              </a:buClr>
              <a:defRPr/>
            </a:pPr>
            <a:r>
              <a:rPr lang="zh-CN" altLang="en-US" sz="1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输入通道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和</a:t>
            </a:r>
            <a:r>
              <a:rPr lang="zh-CN" altLang="en-US" sz="1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捕获通道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的</a:t>
            </a:r>
            <a:r>
              <a:rPr lang="zh-CN" altLang="en-US" sz="1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区别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，输入通道是用来输入信号的，捕获通道是用来捕获输入信号的通道，</a:t>
            </a:r>
            <a:r>
              <a:rPr lang="zh-CN" altLang="en-US" sz="1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一个输入通道的信号可以同时输入给两个捕获通道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。比如输入通道</a:t>
            </a:r>
            <a:r>
              <a:rPr lang="en-US" altLang="zh-CN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TI1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的信号经过滤波边沿检测器之后的</a:t>
            </a:r>
            <a:r>
              <a:rPr lang="en-US" altLang="zh-CN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TIIFP1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和</a:t>
            </a:r>
            <a:r>
              <a:rPr lang="en-US" altLang="zh-CN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TIIFP2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可以进入到捕获通道</a:t>
            </a:r>
            <a:r>
              <a:rPr lang="en-US" altLang="zh-CN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IC1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和</a:t>
            </a:r>
            <a:r>
              <a:rPr lang="en-US" altLang="zh-CN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IC2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，其实这就是我们后面要讲的</a:t>
            </a:r>
            <a:r>
              <a:rPr lang="en-US" altLang="zh-CN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PWM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输入捕获，只有一路输入信号</a:t>
            </a:r>
            <a:r>
              <a:rPr lang="en-US" altLang="zh-CN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(TI1)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却占用了两个捕获通道</a:t>
            </a:r>
            <a:r>
              <a:rPr lang="en-US" altLang="zh-CN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(IC1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和</a:t>
            </a:r>
            <a:r>
              <a:rPr lang="en-US" altLang="zh-CN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IC2)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，</a:t>
            </a:r>
            <a:r>
              <a:rPr lang="zh-CN" altLang="en-US" sz="1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一路测量周期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，</a:t>
            </a:r>
            <a:r>
              <a:rPr lang="zh-CN" altLang="en-US" sz="1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一路测量占空比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。</a:t>
            </a:r>
            <a:r>
              <a:rPr lang="en-US" altLang="zh-CN" sz="1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PWM</a:t>
            </a:r>
            <a:r>
              <a:rPr lang="zh-CN" altLang="en-US" sz="1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信号输入只能通道</a:t>
            </a:r>
            <a:r>
              <a:rPr lang="en-US" altLang="zh-CN" sz="1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1</a:t>
            </a:r>
            <a:r>
              <a:rPr lang="zh-CN" altLang="en-US" sz="1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、</a:t>
            </a:r>
            <a:r>
              <a:rPr lang="en-US" altLang="zh-CN" sz="1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2</a:t>
            </a:r>
            <a:r>
              <a:rPr lang="zh-CN" altLang="en-US" sz="1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有这种功能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。</a:t>
            </a:r>
            <a:r>
              <a:rPr lang="en-US" altLang="zh-CN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PWM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信号可以分为</a:t>
            </a:r>
            <a:r>
              <a:rPr lang="en-US" altLang="zh-CN" sz="1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TIxFP1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和</a:t>
            </a:r>
            <a:r>
              <a:rPr lang="en-US" altLang="zh-CN" sz="1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TIxFP2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，分别和两个捕获寄存器联系起来，要选择一路作为</a:t>
            </a:r>
            <a:r>
              <a:rPr lang="zh-CN" altLang="en-US" sz="1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触发从模式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，这路就是</a:t>
            </a:r>
            <a:r>
              <a:rPr lang="zh-CN" altLang="en-US" sz="1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测量周期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；另外一路</a:t>
            </a:r>
            <a:r>
              <a:rPr lang="zh-CN" altLang="en-US" sz="1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测量占空比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。</a:t>
            </a:r>
            <a:r>
              <a:rPr lang="en-US" altLang="zh-CN" sz="1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TIxFP1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触发从模式，测量周期称为</a:t>
            </a:r>
            <a:r>
              <a:rPr lang="zh-CN" altLang="en-US" sz="1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直连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；</a:t>
            </a:r>
            <a:r>
              <a:rPr lang="en-US" altLang="zh-CN" sz="1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TIxFP2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触发从模式，测量周期称为</a:t>
            </a:r>
            <a:r>
              <a:rPr lang="zh-CN" altLang="en-US" sz="1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非直连</a:t>
            </a:r>
            <a:r>
              <a:rPr lang="zh-CN" altLang="en-US" sz="1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。</a:t>
            </a:r>
            <a:endParaRPr lang="en-US" altLang="zh-CN" sz="14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997F24-C617-1A2D-265E-AE5F48881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3429000"/>
            <a:ext cx="7680516" cy="292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6125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200" b="1" dirty="0">
              <a:solidFill>
                <a:srgbClr val="4F6228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4" name="组合 21"/>
          <p:cNvGrpSpPr/>
          <p:nvPr/>
        </p:nvGrpSpPr>
        <p:grpSpPr>
          <a:xfrm>
            <a:off x="274638" y="985803"/>
            <a:ext cx="6600825" cy="521725"/>
            <a:chOff x="558800" y="1538934"/>
            <a:chExt cx="6601618" cy="523377"/>
          </a:xfrm>
        </p:grpSpPr>
        <p:sp>
          <p:nvSpPr>
            <p:cNvPr id="5" name="AutoShape 5"/>
            <p:cNvSpPr/>
            <p:nvPr/>
          </p:nvSpPr>
          <p:spPr>
            <a:xfrm>
              <a:off x="593725" y="1546225"/>
              <a:ext cx="6086475" cy="50006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399FF">
                    <a:alpha val="49001"/>
                  </a:srgbClr>
                </a:gs>
                <a:gs pos="100000">
                  <a:srgbClr val="FEFDF3"/>
                </a:gs>
              </a:gsLst>
              <a:lin ang="0" scaled="1"/>
              <a:tileRect/>
            </a:gradFill>
            <a:ln w="38100">
              <a:noFill/>
            </a:ln>
          </p:spPr>
          <p:txBody>
            <a:bodyPr wrap="none" anchor="ctr" anchorCtr="0"/>
            <a:lstStyle/>
            <a:p>
              <a:pPr algn="r" eaLnBrk="0" hangingPunct="0"/>
              <a:endParaRPr lang="zh-CN" altLang="zh-CN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" name="Rectangle 101"/>
            <p:cNvSpPr/>
            <p:nvPr/>
          </p:nvSpPr>
          <p:spPr>
            <a:xfrm>
              <a:off x="1062038" y="1566865"/>
              <a:ext cx="6098380" cy="4631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功能和使用</a:t>
              </a:r>
              <a:r>
                <a:rPr lang="en-US" altLang="zh-CN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——</a:t>
              </a:r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输入捕获功能</a:t>
              </a:r>
            </a:p>
          </p:txBody>
        </p:sp>
        <p:sp>
          <p:nvSpPr>
            <p:cNvPr id="7" name="Oval 222"/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3399FF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8" name="Oval 223"/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9" name="Oval 224"/>
            <p:cNvSpPr>
              <a:spLocks noChangeAspect="1"/>
            </p:cNvSpPr>
            <p:nvPr/>
          </p:nvSpPr>
          <p:spPr>
            <a:xfrm>
              <a:off x="592138" y="1538934"/>
              <a:ext cx="433387" cy="520995"/>
            </a:xfrm>
            <a:prstGeom prst="ellipse">
              <a:avLst/>
            </a:prstGeom>
            <a:gradFill rotWithShape="1">
              <a:gsLst>
                <a:gs pos="0">
                  <a:srgbClr val="1C538A"/>
                </a:gs>
                <a:gs pos="50000">
                  <a:srgbClr val="3399FF"/>
                </a:gs>
                <a:gs pos="100000">
                  <a:srgbClr val="1C538A"/>
                </a:gs>
              </a:gsLst>
              <a:lin ang="189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0" name="Oval 225"/>
            <p:cNvSpPr>
              <a:spLocks noChangeAspect="1"/>
            </p:cNvSpPr>
            <p:nvPr/>
          </p:nvSpPr>
          <p:spPr>
            <a:xfrm>
              <a:off x="588963" y="1541316"/>
              <a:ext cx="434975" cy="520995"/>
            </a:xfrm>
            <a:prstGeom prst="ellipse">
              <a:avLst/>
            </a:prstGeom>
            <a:gradFill rotWithShape="1">
              <a:gsLst>
                <a:gs pos="0">
                  <a:srgbClr val="2061A2"/>
                </a:gs>
                <a:gs pos="100000">
                  <a:srgbClr val="3399FF">
                    <a:alpha val="0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1" name="Oval 226"/>
            <p:cNvSpPr>
              <a:spLocks noChangeAspect="1"/>
            </p:cNvSpPr>
            <p:nvPr/>
          </p:nvSpPr>
          <p:spPr>
            <a:xfrm>
              <a:off x="614363" y="1538934"/>
              <a:ext cx="390525" cy="520995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2" name="Text Box 227"/>
            <p:cNvSpPr txBox="1"/>
            <p:nvPr/>
          </p:nvSpPr>
          <p:spPr>
            <a:xfrm>
              <a:off x="631825" y="1609725"/>
              <a:ext cx="360363" cy="4013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4</a:t>
              </a:r>
            </a:p>
          </p:txBody>
        </p:sp>
      </p:grp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263079" y="1538611"/>
            <a:ext cx="8617842" cy="38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ts val="2500"/>
              </a:lnSpc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捕获</a:t>
            </a:r>
            <a:r>
              <a:rPr lang="en-US" altLang="zh-CN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/</a:t>
            </a:r>
            <a:r>
              <a:rPr lang="zh-CN" altLang="en-US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比较寄存器</a:t>
            </a:r>
            <a:r>
              <a:rPr lang="en-US" altLang="zh-CN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1 </a:t>
            </a:r>
            <a:r>
              <a:rPr lang="en-US" altLang="zh-CN" sz="1600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TIMx</a:t>
            </a:r>
            <a:r>
              <a:rPr lang="en-US" altLang="zh-CN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 capture/compare register 1 (TIMx_CCR1)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0FA68F0-1AC1-0685-D3F4-6E905E64E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791" y="1920571"/>
            <a:ext cx="5568417" cy="177052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95F6494-AE18-CDE6-9B0F-D22BDDF56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791" y="3691098"/>
            <a:ext cx="5593506" cy="723499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AFE5281-D01B-A97C-A254-80C195620017}"/>
              </a:ext>
            </a:extLst>
          </p:cNvPr>
          <p:cNvSpPr/>
          <p:nvPr/>
        </p:nvSpPr>
        <p:spPr>
          <a:xfrm>
            <a:off x="407160" y="4394345"/>
            <a:ext cx="8413311" cy="20313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>
              <a:spcAft>
                <a:spcPts val="0"/>
              </a:spcAft>
            </a:pPr>
            <a:r>
              <a:rPr lang="zh-CN" altLang="en-US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捕获</a:t>
            </a:r>
            <a:r>
              <a:rPr lang="en-US" altLang="zh-CN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比较寄存器</a:t>
            </a:r>
            <a:r>
              <a:rPr lang="en-US" altLang="zh-CN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kern="1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CCR1</a:t>
            </a:r>
            <a:r>
              <a:rPr lang="zh-CN" altLang="en-US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为上一个输入捕获</a:t>
            </a:r>
            <a:r>
              <a:rPr lang="en-US" altLang="zh-CN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事件（</a:t>
            </a:r>
            <a:r>
              <a:rPr lang="en-US" altLang="zh-CN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IC1</a:t>
            </a:r>
            <a:r>
              <a:rPr lang="zh-CN" altLang="en-US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）发生时的计数器值，经过预分频器的信号</a:t>
            </a:r>
            <a:r>
              <a:rPr lang="en-US" altLang="zh-CN" kern="100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ICxPS</a:t>
            </a:r>
            <a:r>
              <a:rPr lang="zh-CN" altLang="en-US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是</a:t>
            </a:r>
            <a:r>
              <a:rPr lang="zh-CN" altLang="en-US" kern="1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最终被捕获的信号</a:t>
            </a:r>
            <a:r>
              <a:rPr lang="zh-CN" altLang="en-US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，当</a:t>
            </a:r>
            <a:r>
              <a:rPr lang="zh-CN" altLang="en-US" kern="1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发生第一次捕获时，</a:t>
            </a:r>
            <a:r>
              <a:rPr lang="zh-CN" altLang="en-US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计数器</a:t>
            </a:r>
            <a:r>
              <a:rPr lang="en-US" altLang="zh-CN" kern="1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CNT</a:t>
            </a:r>
            <a:r>
              <a:rPr lang="zh-CN" altLang="en-US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的值会</a:t>
            </a:r>
            <a:r>
              <a:rPr lang="zh-CN" altLang="en-US" kern="1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被锁存</a:t>
            </a:r>
            <a:r>
              <a:rPr lang="zh-CN" altLang="en-US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到</a:t>
            </a:r>
            <a:r>
              <a:rPr lang="zh-CN" altLang="en-US" kern="1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捕获寄存器</a:t>
            </a:r>
            <a:r>
              <a:rPr lang="en-US" altLang="zh-CN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CCR</a:t>
            </a:r>
            <a:r>
              <a:rPr lang="zh-CN" altLang="en-US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中，还会产生</a:t>
            </a:r>
            <a:r>
              <a:rPr lang="en-US" altLang="zh-CN" kern="100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CCxI</a:t>
            </a:r>
            <a:r>
              <a:rPr lang="zh-CN" altLang="en-US" kern="1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中断</a:t>
            </a:r>
            <a:r>
              <a:rPr lang="zh-CN" altLang="en-US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，相应的中断位</a:t>
            </a:r>
            <a:r>
              <a:rPr lang="en-US" altLang="zh-CN" kern="100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CCxIF</a:t>
            </a:r>
            <a:r>
              <a:rPr lang="en-US" altLang="zh-CN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SR</a:t>
            </a:r>
            <a:r>
              <a:rPr lang="zh-CN" altLang="en-US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寄存器中</a:t>
            </a:r>
            <a:r>
              <a:rPr lang="en-US" altLang="zh-CN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会被</a:t>
            </a:r>
            <a:r>
              <a:rPr lang="zh-CN" altLang="en-US" kern="1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置位</a:t>
            </a:r>
            <a:r>
              <a:rPr lang="zh-CN" altLang="en-US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，通过软件或者</a:t>
            </a:r>
            <a:r>
              <a:rPr lang="zh-CN" altLang="en-US" kern="1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读</a:t>
            </a:r>
            <a:r>
              <a:rPr lang="zh-CN" altLang="en-US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取</a:t>
            </a:r>
            <a:r>
              <a:rPr lang="en-US" altLang="zh-CN" kern="1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CCR</a:t>
            </a:r>
            <a:r>
              <a:rPr lang="zh-CN" altLang="en-US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中的</a:t>
            </a:r>
            <a:r>
              <a:rPr lang="zh-CN" altLang="en-US" kern="1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值</a:t>
            </a:r>
            <a:r>
              <a:rPr lang="zh-CN" altLang="en-US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可以将</a:t>
            </a:r>
            <a:r>
              <a:rPr lang="en-US" altLang="zh-CN" kern="100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CCxF</a:t>
            </a:r>
            <a:r>
              <a:rPr lang="zh-CN" altLang="en-US" kern="1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清</a:t>
            </a:r>
            <a:r>
              <a:rPr lang="en-US" altLang="zh-CN" kern="1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。如果</a:t>
            </a:r>
            <a:r>
              <a:rPr lang="zh-CN" altLang="en-US" kern="1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发生第二次捕获</a:t>
            </a:r>
            <a:r>
              <a:rPr lang="zh-CN" altLang="en-US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（即重复捕获：</a:t>
            </a:r>
            <a:r>
              <a:rPr lang="en-US" altLang="zh-CN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CCR</a:t>
            </a:r>
            <a:r>
              <a:rPr lang="zh-CN" altLang="en-US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寄存器中已捕获到计数器值且</a:t>
            </a:r>
            <a:r>
              <a:rPr lang="en-US" altLang="zh-CN" kern="100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CCxF</a:t>
            </a:r>
            <a:r>
              <a:rPr lang="zh-CN" altLang="en-US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标志已</a:t>
            </a:r>
            <a:r>
              <a:rPr lang="zh-CN" altLang="en-US" kern="1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置</a:t>
            </a:r>
            <a:r>
              <a:rPr lang="en-US" altLang="zh-CN" kern="1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），则</a:t>
            </a:r>
            <a:r>
              <a:rPr lang="zh-CN" altLang="en-US" kern="1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捕获溢出标志位</a:t>
            </a:r>
            <a:r>
              <a:rPr lang="en-US" altLang="zh-CN" kern="100" dirty="0" err="1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CCxOF</a:t>
            </a:r>
            <a:r>
              <a:rPr lang="en-US" altLang="zh-CN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SR</a:t>
            </a:r>
            <a:r>
              <a:rPr lang="zh-CN" altLang="en-US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寄存器中</a:t>
            </a:r>
            <a:r>
              <a:rPr lang="en-US" altLang="zh-CN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会被</a:t>
            </a:r>
            <a:r>
              <a:rPr lang="zh-CN" altLang="en-US" kern="1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置位</a:t>
            </a:r>
            <a:r>
              <a:rPr lang="zh-CN" altLang="en-US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kern="100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CCxOF</a:t>
            </a:r>
            <a:r>
              <a:rPr lang="zh-CN" altLang="en-US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只能通过</a:t>
            </a:r>
            <a:r>
              <a:rPr lang="zh-CN" altLang="en-US" kern="1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软件清零</a:t>
            </a:r>
            <a:r>
              <a:rPr lang="zh-CN" altLang="en-US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kern="1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6049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200" b="1" dirty="0">
              <a:solidFill>
                <a:srgbClr val="4F6228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4" name="组合 21"/>
          <p:cNvGrpSpPr/>
          <p:nvPr/>
        </p:nvGrpSpPr>
        <p:grpSpPr>
          <a:xfrm>
            <a:off x="274638" y="1118272"/>
            <a:ext cx="6600825" cy="521725"/>
            <a:chOff x="558800" y="1538934"/>
            <a:chExt cx="6601618" cy="523377"/>
          </a:xfrm>
        </p:grpSpPr>
        <p:sp>
          <p:nvSpPr>
            <p:cNvPr id="5" name="AutoShape 5"/>
            <p:cNvSpPr/>
            <p:nvPr/>
          </p:nvSpPr>
          <p:spPr>
            <a:xfrm>
              <a:off x="593725" y="1546225"/>
              <a:ext cx="6086475" cy="50006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399FF">
                    <a:alpha val="49001"/>
                  </a:srgbClr>
                </a:gs>
                <a:gs pos="100000">
                  <a:srgbClr val="FEFDF3"/>
                </a:gs>
              </a:gsLst>
              <a:lin ang="0" scaled="1"/>
              <a:tileRect/>
            </a:gradFill>
            <a:ln w="38100">
              <a:noFill/>
            </a:ln>
          </p:spPr>
          <p:txBody>
            <a:bodyPr wrap="none" anchor="ctr" anchorCtr="0"/>
            <a:lstStyle/>
            <a:p>
              <a:pPr algn="r" eaLnBrk="0" hangingPunct="0"/>
              <a:endParaRPr lang="zh-CN" altLang="zh-CN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" name="Rectangle 101"/>
            <p:cNvSpPr/>
            <p:nvPr/>
          </p:nvSpPr>
          <p:spPr>
            <a:xfrm>
              <a:off x="1062038" y="1566865"/>
              <a:ext cx="6098380" cy="4631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功能和使用</a:t>
              </a:r>
              <a:r>
                <a:rPr lang="en-US" altLang="zh-CN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——</a:t>
              </a:r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输入捕获功能</a:t>
              </a:r>
            </a:p>
          </p:txBody>
        </p:sp>
        <p:sp>
          <p:nvSpPr>
            <p:cNvPr id="7" name="Oval 222"/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3399FF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8" name="Oval 223"/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9" name="Oval 224"/>
            <p:cNvSpPr>
              <a:spLocks noChangeAspect="1"/>
            </p:cNvSpPr>
            <p:nvPr/>
          </p:nvSpPr>
          <p:spPr>
            <a:xfrm>
              <a:off x="592138" y="1538934"/>
              <a:ext cx="433387" cy="520995"/>
            </a:xfrm>
            <a:prstGeom prst="ellipse">
              <a:avLst/>
            </a:prstGeom>
            <a:gradFill rotWithShape="1">
              <a:gsLst>
                <a:gs pos="0">
                  <a:srgbClr val="1C538A"/>
                </a:gs>
                <a:gs pos="50000">
                  <a:srgbClr val="3399FF"/>
                </a:gs>
                <a:gs pos="100000">
                  <a:srgbClr val="1C538A"/>
                </a:gs>
              </a:gsLst>
              <a:lin ang="189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0" name="Oval 225"/>
            <p:cNvSpPr>
              <a:spLocks noChangeAspect="1"/>
            </p:cNvSpPr>
            <p:nvPr/>
          </p:nvSpPr>
          <p:spPr>
            <a:xfrm>
              <a:off x="588963" y="1541316"/>
              <a:ext cx="434975" cy="520995"/>
            </a:xfrm>
            <a:prstGeom prst="ellipse">
              <a:avLst/>
            </a:prstGeom>
            <a:gradFill rotWithShape="1">
              <a:gsLst>
                <a:gs pos="0">
                  <a:srgbClr val="2061A2"/>
                </a:gs>
                <a:gs pos="100000">
                  <a:srgbClr val="3399FF">
                    <a:alpha val="0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1" name="Oval 226"/>
            <p:cNvSpPr>
              <a:spLocks noChangeAspect="1"/>
            </p:cNvSpPr>
            <p:nvPr/>
          </p:nvSpPr>
          <p:spPr>
            <a:xfrm>
              <a:off x="614363" y="1538934"/>
              <a:ext cx="390525" cy="520995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2" name="Text Box 227"/>
            <p:cNvSpPr txBox="1"/>
            <p:nvPr/>
          </p:nvSpPr>
          <p:spPr>
            <a:xfrm>
              <a:off x="631825" y="1609725"/>
              <a:ext cx="360363" cy="4013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4</a:t>
              </a:r>
            </a:p>
          </p:txBody>
        </p:sp>
      </p:grp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274638" y="1773238"/>
            <a:ext cx="8617842" cy="38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ts val="2500"/>
              </a:lnSpc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捕获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/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比较模式寄存器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1 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TIMx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 capture/compare mode register 1 (TIMx_CCMR1)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AFE5281-D01B-A97C-A254-80C195620017}"/>
              </a:ext>
            </a:extLst>
          </p:cNvPr>
          <p:cNvSpPr/>
          <p:nvPr/>
        </p:nvSpPr>
        <p:spPr>
          <a:xfrm>
            <a:off x="4898952" y="3429000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>
              <a:spcAft>
                <a:spcPts val="0"/>
              </a:spcAft>
            </a:pPr>
            <a:r>
              <a:rPr lang="zh-CN" altLang="en-US" sz="2000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设置捕获映射</a:t>
            </a:r>
            <a:r>
              <a:rPr lang="zh-CN" altLang="en-US" sz="2000" kern="1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通道</a:t>
            </a:r>
            <a:endParaRPr lang="zh-CN" altLang="zh-CN" sz="2000" kern="1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EEF872-8866-BAB7-3F49-50D855E81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38" y="2226001"/>
            <a:ext cx="8617842" cy="112040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65F8D2A-39E1-B7E6-C1DC-30F94E032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38" y="3347270"/>
            <a:ext cx="4356439" cy="101509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EBAF4C1-724B-7DF9-90F9-7F558FDE0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638" y="4364639"/>
            <a:ext cx="4726906" cy="101509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BA91CA2-F9D0-5924-5415-4E575F8533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97" y="5379731"/>
            <a:ext cx="4176464" cy="950575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3BA01EE5-4A57-5315-B8E9-D6B62099E1E9}"/>
              </a:ext>
            </a:extLst>
          </p:cNvPr>
          <p:cNvSpPr/>
          <p:nvPr/>
        </p:nvSpPr>
        <p:spPr>
          <a:xfrm>
            <a:off x="5001544" y="5352289"/>
            <a:ext cx="2646875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>
              <a:spcAft>
                <a:spcPts val="0"/>
              </a:spcAft>
            </a:pPr>
            <a:r>
              <a:rPr lang="zh-CN" altLang="en-US" sz="2000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设置输入</a:t>
            </a:r>
            <a:r>
              <a:rPr lang="zh-CN" altLang="en-US" sz="2000" kern="1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采样频率</a:t>
            </a:r>
            <a:r>
              <a:rPr lang="zh-CN" altLang="en-US" sz="2000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和数字滤波器的</a:t>
            </a:r>
            <a:r>
              <a:rPr lang="zh-CN" altLang="en-US" sz="2000" kern="1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长度</a:t>
            </a:r>
            <a:endParaRPr lang="zh-CN" altLang="zh-CN" sz="2000" kern="1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79D3257-8F7D-6BCB-3CCB-57775EF0E322}"/>
              </a:ext>
            </a:extLst>
          </p:cNvPr>
          <p:cNvSpPr/>
          <p:nvPr/>
        </p:nvSpPr>
        <p:spPr>
          <a:xfrm>
            <a:off x="4886128" y="4346134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>
              <a:spcAft>
                <a:spcPts val="0"/>
              </a:spcAft>
            </a:pPr>
            <a:r>
              <a:rPr lang="zh-CN" altLang="en-US" sz="2000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设置输入捕获</a:t>
            </a:r>
            <a:r>
              <a:rPr lang="zh-CN" altLang="en-US" sz="2000" kern="1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分频器</a:t>
            </a:r>
            <a:endParaRPr lang="zh-CN" altLang="zh-CN" sz="2000" kern="1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6341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200" b="1" dirty="0">
              <a:solidFill>
                <a:srgbClr val="4F6228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4" name="组合 21"/>
          <p:cNvGrpSpPr/>
          <p:nvPr/>
        </p:nvGrpSpPr>
        <p:grpSpPr>
          <a:xfrm>
            <a:off x="274638" y="1118272"/>
            <a:ext cx="6600825" cy="521725"/>
            <a:chOff x="558800" y="1538934"/>
            <a:chExt cx="6601618" cy="523377"/>
          </a:xfrm>
        </p:grpSpPr>
        <p:sp>
          <p:nvSpPr>
            <p:cNvPr id="5" name="AutoShape 5"/>
            <p:cNvSpPr/>
            <p:nvPr/>
          </p:nvSpPr>
          <p:spPr>
            <a:xfrm>
              <a:off x="593725" y="1546225"/>
              <a:ext cx="6086475" cy="50006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399FF">
                    <a:alpha val="49001"/>
                  </a:srgbClr>
                </a:gs>
                <a:gs pos="100000">
                  <a:srgbClr val="FEFDF3"/>
                </a:gs>
              </a:gsLst>
              <a:lin ang="0" scaled="1"/>
              <a:tileRect/>
            </a:gradFill>
            <a:ln w="38100">
              <a:noFill/>
            </a:ln>
          </p:spPr>
          <p:txBody>
            <a:bodyPr wrap="none" anchor="ctr" anchorCtr="0"/>
            <a:lstStyle/>
            <a:p>
              <a:pPr algn="r" eaLnBrk="0" hangingPunct="0"/>
              <a:endParaRPr lang="zh-CN" altLang="zh-CN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" name="Rectangle 101"/>
            <p:cNvSpPr/>
            <p:nvPr/>
          </p:nvSpPr>
          <p:spPr>
            <a:xfrm>
              <a:off x="1062038" y="1566865"/>
              <a:ext cx="6098380" cy="4631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功能和使用</a:t>
              </a:r>
              <a:r>
                <a:rPr lang="en-US" altLang="zh-CN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——</a:t>
              </a:r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输入捕获功能</a:t>
              </a:r>
            </a:p>
          </p:txBody>
        </p:sp>
        <p:sp>
          <p:nvSpPr>
            <p:cNvPr id="7" name="Oval 222"/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3399FF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8" name="Oval 223"/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9" name="Oval 224"/>
            <p:cNvSpPr>
              <a:spLocks noChangeAspect="1"/>
            </p:cNvSpPr>
            <p:nvPr/>
          </p:nvSpPr>
          <p:spPr>
            <a:xfrm>
              <a:off x="592138" y="1538934"/>
              <a:ext cx="433387" cy="520995"/>
            </a:xfrm>
            <a:prstGeom prst="ellipse">
              <a:avLst/>
            </a:prstGeom>
            <a:gradFill rotWithShape="1">
              <a:gsLst>
                <a:gs pos="0">
                  <a:srgbClr val="1C538A"/>
                </a:gs>
                <a:gs pos="50000">
                  <a:srgbClr val="3399FF"/>
                </a:gs>
                <a:gs pos="100000">
                  <a:srgbClr val="1C538A"/>
                </a:gs>
              </a:gsLst>
              <a:lin ang="189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0" name="Oval 225"/>
            <p:cNvSpPr>
              <a:spLocks noChangeAspect="1"/>
            </p:cNvSpPr>
            <p:nvPr/>
          </p:nvSpPr>
          <p:spPr>
            <a:xfrm>
              <a:off x="588963" y="1541316"/>
              <a:ext cx="434975" cy="520995"/>
            </a:xfrm>
            <a:prstGeom prst="ellipse">
              <a:avLst/>
            </a:prstGeom>
            <a:gradFill rotWithShape="1">
              <a:gsLst>
                <a:gs pos="0">
                  <a:srgbClr val="2061A2"/>
                </a:gs>
                <a:gs pos="100000">
                  <a:srgbClr val="3399FF">
                    <a:alpha val="0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1" name="Oval 226"/>
            <p:cNvSpPr>
              <a:spLocks noChangeAspect="1"/>
            </p:cNvSpPr>
            <p:nvPr/>
          </p:nvSpPr>
          <p:spPr>
            <a:xfrm>
              <a:off x="614363" y="1538934"/>
              <a:ext cx="390525" cy="520995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2" name="Text Box 227"/>
            <p:cNvSpPr txBox="1"/>
            <p:nvPr/>
          </p:nvSpPr>
          <p:spPr>
            <a:xfrm>
              <a:off x="631825" y="1609725"/>
              <a:ext cx="360363" cy="4013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4</a:t>
              </a:r>
            </a:p>
          </p:txBody>
        </p:sp>
      </p:grp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274638" y="1773238"/>
            <a:ext cx="8617842" cy="38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ts val="2500"/>
              </a:lnSpc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捕获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/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比较使能寄存器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 </a:t>
            </a:r>
            <a:r>
              <a:rPr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TIMx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 capture/compare enable register (</a:t>
            </a:r>
            <a:r>
              <a:rPr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TIMx_CCER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)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0FED7D0-753B-D606-FFC2-2C06B5B99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91" y="2340309"/>
            <a:ext cx="7985535" cy="1902537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E34C214-090E-B4AE-F649-AC0D5E66A905}"/>
              </a:ext>
            </a:extLst>
          </p:cNvPr>
          <p:cNvSpPr/>
          <p:nvPr/>
        </p:nvSpPr>
        <p:spPr>
          <a:xfrm>
            <a:off x="576344" y="4356750"/>
            <a:ext cx="4719266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>
              <a:spcAft>
                <a:spcPts val="0"/>
              </a:spcAft>
            </a:pPr>
            <a:r>
              <a:rPr lang="en-US" altLang="zh-CN" sz="2000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CC1E</a:t>
            </a:r>
            <a:r>
              <a:rPr lang="zh-CN" altLang="en-US" sz="2000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000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2000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禁止捕获；</a:t>
            </a:r>
            <a:r>
              <a:rPr lang="en-US" altLang="zh-CN" sz="2000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使能捕获</a:t>
            </a:r>
            <a:endParaRPr lang="zh-CN" altLang="zh-CN" sz="2000" kern="1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CAF48E9-75FB-71B8-AD37-A0B93AA1313B}"/>
              </a:ext>
            </a:extLst>
          </p:cNvPr>
          <p:cNvSpPr/>
          <p:nvPr/>
        </p:nvSpPr>
        <p:spPr>
          <a:xfrm>
            <a:off x="576343" y="4810245"/>
            <a:ext cx="3272049" cy="132343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>
              <a:spcAft>
                <a:spcPts val="0"/>
              </a:spcAft>
            </a:pPr>
            <a:r>
              <a:rPr lang="en-US" altLang="zh-CN" sz="2000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CC1NP/CC1P</a:t>
            </a:r>
            <a:r>
              <a:rPr lang="zh-CN" altLang="en-US" sz="2000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2000" kern="1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00</a:t>
            </a:r>
            <a:r>
              <a:rPr lang="zh-CN" altLang="en-US" sz="2000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：上升沿触发；</a:t>
            </a:r>
            <a:endParaRPr lang="en-US" altLang="zh-CN" sz="2000" kern="1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01</a:t>
            </a:r>
            <a:r>
              <a:rPr lang="zh-CN" altLang="en-US" sz="2000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：下降沿触发；</a:t>
            </a:r>
            <a:endParaRPr lang="en-US" altLang="zh-CN" sz="2000" kern="1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11</a:t>
            </a:r>
            <a:r>
              <a:rPr lang="zh-CN" altLang="en-US" sz="2000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：上升沿</a:t>
            </a:r>
            <a:r>
              <a:rPr lang="en-US" altLang="zh-CN" sz="2000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2000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下降沿触发</a:t>
            </a:r>
            <a:endParaRPr lang="zh-CN" altLang="zh-CN" sz="2000" kern="1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692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日期占位符 2"/>
          <p:cNvSpPr txBox="1">
            <a:spLocks noGrp="1"/>
          </p:cNvSpPr>
          <p:nvPr/>
        </p:nvSpPr>
        <p:spPr>
          <a:xfrm>
            <a:off x="500062" y="6453336"/>
            <a:ext cx="1839689" cy="341164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fld id="{BB962C8B-B14F-4D97-AF65-F5344CB8AC3E}" type="datetime1"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2023/12/25</a:t>
            </a:fld>
            <a:endParaRPr lang="zh-CN" altLang="en-US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147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200" b="1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6149" name="组合 21"/>
          <p:cNvGrpSpPr/>
          <p:nvPr/>
        </p:nvGrpSpPr>
        <p:grpSpPr>
          <a:xfrm>
            <a:off x="274638" y="1118271"/>
            <a:ext cx="6600825" cy="521725"/>
            <a:chOff x="558800" y="1538934"/>
            <a:chExt cx="6601618" cy="523377"/>
          </a:xfrm>
        </p:grpSpPr>
        <p:sp>
          <p:nvSpPr>
            <p:cNvPr id="6150" name="AutoShape 5"/>
            <p:cNvSpPr/>
            <p:nvPr/>
          </p:nvSpPr>
          <p:spPr>
            <a:xfrm>
              <a:off x="593725" y="1546225"/>
              <a:ext cx="6086475" cy="50006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399FF">
                    <a:alpha val="49001"/>
                  </a:srgbClr>
                </a:gs>
                <a:gs pos="100000">
                  <a:srgbClr val="FEFDF3"/>
                </a:gs>
              </a:gsLst>
              <a:lin ang="0" scaled="1"/>
              <a:tileRect/>
            </a:gradFill>
            <a:ln w="38100">
              <a:noFill/>
            </a:ln>
          </p:spPr>
          <p:txBody>
            <a:bodyPr wrap="none" anchor="ctr" anchorCtr="0"/>
            <a:lstStyle/>
            <a:p>
              <a:pPr algn="r" eaLnBrk="0" hangingPunct="0"/>
              <a:endParaRPr lang="zh-CN" altLang="zh-CN" sz="2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1" name="Rectangle 101"/>
            <p:cNvSpPr/>
            <p:nvPr/>
          </p:nvSpPr>
          <p:spPr>
            <a:xfrm>
              <a:off x="1062038" y="1566865"/>
              <a:ext cx="6098380" cy="4631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2400" dirty="0">
                  <a:solidFill>
                    <a:srgbClr val="0070C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通用定时器基础</a:t>
              </a:r>
            </a:p>
          </p:txBody>
        </p:sp>
        <p:sp>
          <p:nvSpPr>
            <p:cNvPr id="6152" name="Oval 222"/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3399FF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3" name="Oval 223"/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4" name="Oval 224"/>
            <p:cNvSpPr>
              <a:spLocks noChangeAspect="1"/>
            </p:cNvSpPr>
            <p:nvPr/>
          </p:nvSpPr>
          <p:spPr>
            <a:xfrm>
              <a:off x="592138" y="1538934"/>
              <a:ext cx="433387" cy="520995"/>
            </a:xfrm>
            <a:prstGeom prst="ellipse">
              <a:avLst/>
            </a:prstGeom>
            <a:gradFill rotWithShape="1">
              <a:gsLst>
                <a:gs pos="0">
                  <a:srgbClr val="1C538A"/>
                </a:gs>
                <a:gs pos="50000">
                  <a:srgbClr val="3399FF"/>
                </a:gs>
                <a:gs pos="100000">
                  <a:srgbClr val="1C538A"/>
                </a:gs>
              </a:gsLst>
              <a:lin ang="189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5" name="Oval 225"/>
            <p:cNvSpPr>
              <a:spLocks noChangeAspect="1"/>
            </p:cNvSpPr>
            <p:nvPr/>
          </p:nvSpPr>
          <p:spPr>
            <a:xfrm>
              <a:off x="588963" y="1541316"/>
              <a:ext cx="434975" cy="520995"/>
            </a:xfrm>
            <a:prstGeom prst="ellipse">
              <a:avLst/>
            </a:prstGeom>
            <a:gradFill rotWithShape="1">
              <a:gsLst>
                <a:gs pos="0">
                  <a:srgbClr val="2061A2"/>
                </a:gs>
                <a:gs pos="100000">
                  <a:srgbClr val="3399FF">
                    <a:alpha val="0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6" name="Oval 226"/>
            <p:cNvSpPr>
              <a:spLocks noChangeAspect="1"/>
            </p:cNvSpPr>
            <p:nvPr/>
          </p:nvSpPr>
          <p:spPr>
            <a:xfrm>
              <a:off x="614363" y="1538934"/>
              <a:ext cx="390525" cy="520995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7" name="Text Box 227"/>
            <p:cNvSpPr txBox="1"/>
            <p:nvPr/>
          </p:nvSpPr>
          <p:spPr>
            <a:xfrm>
              <a:off x="631825" y="1609725"/>
              <a:ext cx="360363" cy="4013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0070C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1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1762036" y="5877272"/>
            <a:ext cx="5493812" cy="38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2500"/>
              </a:lnSpc>
              <a:buClr>
                <a:srgbClr val="002060"/>
              </a:buClr>
              <a:defRPr/>
            </a:pP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控制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控制线上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高电平脉冲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的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宽度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，来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控制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旋转的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角度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274638" y="1773238"/>
            <a:ext cx="5521498" cy="1374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ts val="2500"/>
              </a:lnSpc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舵机控制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+mn-lt"/>
            </a:endParaRPr>
          </a:p>
          <a:p>
            <a:pPr marL="570230" lvl="0" indent="-285750">
              <a:lnSpc>
                <a:spcPts val="2500"/>
              </a:lnSpc>
              <a:buClr>
                <a:srgbClr val="00206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具备角度转动的一种执行部件</a:t>
            </a:r>
            <a:endParaRPr lang="en-US" altLang="zh-CN" sz="16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+mn-lt"/>
            </a:endParaRPr>
          </a:p>
          <a:p>
            <a:pPr marL="570230" lvl="0" indent="-285750">
              <a:lnSpc>
                <a:spcPts val="2500"/>
              </a:lnSpc>
              <a:buClr>
                <a:srgbClr val="00206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是一种位置（角度）伺服的驱动器，适用于那些需要角度不断变化并可以保持的闭环控制执行模块</a:t>
            </a:r>
            <a:endParaRPr lang="zh-CN" altLang="en-US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+mn-lt"/>
            </a:endParaRPr>
          </a:p>
        </p:txBody>
      </p:sp>
      <p:pic>
        <p:nvPicPr>
          <p:cNvPr id="23" name="图片 22" descr="https://www.digikey.sg/-/media/Images/Blogs/2019/August/181128%20DFRobot/181128-DFRobot-img1.jpg?ts=f9481cdd-5267-4714-b140-d015994a3632&amp;la=zh-S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681460"/>
            <a:ext cx="2232248" cy="146651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矩形 23"/>
          <p:cNvSpPr/>
          <p:nvPr/>
        </p:nvSpPr>
        <p:spPr>
          <a:xfrm>
            <a:off x="593693" y="3147973"/>
            <a:ext cx="8370793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r>
              <a:rPr lang="zh-CN" altLang="zh-CN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伺服系统：是使物体的位置、方位、状态等输出，能够跟随输入量（或给定值）的任意变化而变化的自动控制系统</a:t>
            </a:r>
          </a:p>
        </p:txBody>
      </p:sp>
      <p:pic>
        <p:nvPicPr>
          <p:cNvPr id="25" name="图片 24" descr="用stm32控制舵機——以stm32F103C8T6爲例- 台部落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734420"/>
            <a:ext cx="3344271" cy="2147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图片 25" descr="32路舵机控制板与多自由度机械臂- 与非网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646" y="3717032"/>
            <a:ext cx="3210778" cy="2165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200" b="1" dirty="0">
              <a:solidFill>
                <a:srgbClr val="4F6228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4" name="组合 21"/>
          <p:cNvGrpSpPr/>
          <p:nvPr/>
        </p:nvGrpSpPr>
        <p:grpSpPr>
          <a:xfrm>
            <a:off x="274638" y="977612"/>
            <a:ext cx="6600825" cy="521725"/>
            <a:chOff x="558800" y="1538934"/>
            <a:chExt cx="6601618" cy="523377"/>
          </a:xfrm>
        </p:grpSpPr>
        <p:sp>
          <p:nvSpPr>
            <p:cNvPr id="5" name="AutoShape 5"/>
            <p:cNvSpPr/>
            <p:nvPr/>
          </p:nvSpPr>
          <p:spPr>
            <a:xfrm>
              <a:off x="593725" y="1546225"/>
              <a:ext cx="6086475" cy="50006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399FF">
                    <a:alpha val="49001"/>
                  </a:srgbClr>
                </a:gs>
                <a:gs pos="100000">
                  <a:srgbClr val="FEFDF3"/>
                </a:gs>
              </a:gsLst>
              <a:lin ang="0" scaled="1"/>
              <a:tileRect/>
            </a:gradFill>
            <a:ln w="38100">
              <a:noFill/>
            </a:ln>
          </p:spPr>
          <p:txBody>
            <a:bodyPr wrap="none" anchor="ctr" anchorCtr="0"/>
            <a:lstStyle/>
            <a:p>
              <a:pPr algn="r" eaLnBrk="0" hangingPunct="0"/>
              <a:endParaRPr lang="zh-CN" altLang="zh-CN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" name="Rectangle 101"/>
            <p:cNvSpPr/>
            <p:nvPr/>
          </p:nvSpPr>
          <p:spPr>
            <a:xfrm>
              <a:off x="1062038" y="1566865"/>
              <a:ext cx="6098380" cy="4631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功能和使用</a:t>
              </a:r>
              <a:r>
                <a:rPr lang="en-US" altLang="zh-CN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——</a:t>
              </a:r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输入捕获功能</a:t>
              </a:r>
            </a:p>
          </p:txBody>
        </p:sp>
        <p:sp>
          <p:nvSpPr>
            <p:cNvPr id="7" name="Oval 222"/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3399FF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8" name="Oval 223"/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9" name="Oval 224"/>
            <p:cNvSpPr>
              <a:spLocks noChangeAspect="1"/>
            </p:cNvSpPr>
            <p:nvPr/>
          </p:nvSpPr>
          <p:spPr>
            <a:xfrm>
              <a:off x="592138" y="1538934"/>
              <a:ext cx="433387" cy="520995"/>
            </a:xfrm>
            <a:prstGeom prst="ellipse">
              <a:avLst/>
            </a:prstGeom>
            <a:gradFill rotWithShape="1">
              <a:gsLst>
                <a:gs pos="0">
                  <a:srgbClr val="1C538A"/>
                </a:gs>
                <a:gs pos="50000">
                  <a:srgbClr val="3399FF"/>
                </a:gs>
                <a:gs pos="100000">
                  <a:srgbClr val="1C538A"/>
                </a:gs>
              </a:gsLst>
              <a:lin ang="189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0" name="Oval 225"/>
            <p:cNvSpPr>
              <a:spLocks noChangeAspect="1"/>
            </p:cNvSpPr>
            <p:nvPr/>
          </p:nvSpPr>
          <p:spPr>
            <a:xfrm>
              <a:off x="588963" y="1541316"/>
              <a:ext cx="434975" cy="520995"/>
            </a:xfrm>
            <a:prstGeom prst="ellipse">
              <a:avLst/>
            </a:prstGeom>
            <a:gradFill rotWithShape="1">
              <a:gsLst>
                <a:gs pos="0">
                  <a:srgbClr val="2061A2"/>
                </a:gs>
                <a:gs pos="100000">
                  <a:srgbClr val="3399FF">
                    <a:alpha val="0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1" name="Oval 226"/>
            <p:cNvSpPr>
              <a:spLocks noChangeAspect="1"/>
            </p:cNvSpPr>
            <p:nvPr/>
          </p:nvSpPr>
          <p:spPr>
            <a:xfrm>
              <a:off x="614363" y="1538934"/>
              <a:ext cx="390525" cy="520995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2" name="Text Box 227"/>
            <p:cNvSpPr txBox="1"/>
            <p:nvPr/>
          </p:nvSpPr>
          <p:spPr>
            <a:xfrm>
              <a:off x="631825" y="1609725"/>
              <a:ext cx="360363" cy="4013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4</a:t>
              </a:r>
            </a:p>
          </p:txBody>
        </p:sp>
      </p:grp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280738" y="1552655"/>
            <a:ext cx="8617842" cy="412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ts val="2500"/>
              </a:lnSpc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输出比较 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输出一个</a:t>
            </a:r>
            <a:r>
              <a:rPr lang="en-US" altLang="zh-CN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PWM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波信号</a:t>
            </a:r>
            <a:endParaRPr lang="en-US" altLang="zh-CN" sz="16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+mn-lt"/>
            </a:endParaRPr>
          </a:p>
        </p:txBody>
      </p:sp>
      <p:pic>
        <p:nvPicPr>
          <p:cNvPr id="21506" name="Picture 2" descr="https://img-blog.csdnimg.cn/d77a8153b34a4d888c8695f082b6d9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64" y="1965589"/>
            <a:ext cx="4772356" cy="419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5113520" y="1971941"/>
            <a:ext cx="370695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CCR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寄存器用于输出信号叫做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比较寄存器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计数器从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开始计数，计数到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CCR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的时候输出高电平或者低电平；</a:t>
            </a:r>
            <a:endParaRPr lang="en-US" altLang="zh-CN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从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CCR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计数到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ARR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输出低电平或者高电平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,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然后重新开始计数一轮。</a:t>
            </a:r>
            <a:endParaRPr lang="en-US" altLang="zh-CN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占空比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就与比较寄存器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CCR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相关。信号在输出通道输出之前，还要经过一个寄存器的控制：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刹车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和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死区寄存器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(</a:t>
            </a:r>
            <a:r>
              <a:rPr lang="en-US" altLang="zh-CN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TIMx_BDTR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)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0540587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200" b="1" dirty="0">
              <a:solidFill>
                <a:srgbClr val="4F6228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4" name="组合 21"/>
          <p:cNvGrpSpPr/>
          <p:nvPr/>
        </p:nvGrpSpPr>
        <p:grpSpPr>
          <a:xfrm>
            <a:off x="274638" y="977612"/>
            <a:ext cx="6600825" cy="521725"/>
            <a:chOff x="558800" y="1538934"/>
            <a:chExt cx="6601618" cy="523377"/>
          </a:xfrm>
        </p:grpSpPr>
        <p:sp>
          <p:nvSpPr>
            <p:cNvPr id="5" name="AutoShape 5"/>
            <p:cNvSpPr/>
            <p:nvPr/>
          </p:nvSpPr>
          <p:spPr>
            <a:xfrm>
              <a:off x="593725" y="1546225"/>
              <a:ext cx="6086475" cy="50006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399FF">
                    <a:alpha val="49001"/>
                  </a:srgbClr>
                </a:gs>
                <a:gs pos="100000">
                  <a:srgbClr val="FEFDF3"/>
                </a:gs>
              </a:gsLst>
              <a:lin ang="0" scaled="1"/>
              <a:tileRect/>
            </a:gradFill>
            <a:ln w="38100">
              <a:noFill/>
            </a:ln>
          </p:spPr>
          <p:txBody>
            <a:bodyPr wrap="none" anchor="ctr" anchorCtr="0"/>
            <a:lstStyle/>
            <a:p>
              <a:pPr algn="r" eaLnBrk="0" hangingPunct="0"/>
              <a:endParaRPr lang="zh-CN" altLang="zh-CN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" name="Rectangle 101"/>
            <p:cNvSpPr/>
            <p:nvPr/>
          </p:nvSpPr>
          <p:spPr>
            <a:xfrm>
              <a:off x="1062038" y="1566865"/>
              <a:ext cx="6098380" cy="4631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功能和使用</a:t>
              </a:r>
              <a:r>
                <a:rPr lang="en-US" altLang="zh-CN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——</a:t>
              </a:r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输入捕获功能</a:t>
              </a:r>
            </a:p>
          </p:txBody>
        </p:sp>
        <p:sp>
          <p:nvSpPr>
            <p:cNvPr id="7" name="Oval 222"/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3399FF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8" name="Oval 223"/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9" name="Oval 224"/>
            <p:cNvSpPr>
              <a:spLocks noChangeAspect="1"/>
            </p:cNvSpPr>
            <p:nvPr/>
          </p:nvSpPr>
          <p:spPr>
            <a:xfrm>
              <a:off x="592138" y="1538934"/>
              <a:ext cx="433387" cy="520995"/>
            </a:xfrm>
            <a:prstGeom prst="ellipse">
              <a:avLst/>
            </a:prstGeom>
            <a:gradFill rotWithShape="1">
              <a:gsLst>
                <a:gs pos="0">
                  <a:srgbClr val="1C538A"/>
                </a:gs>
                <a:gs pos="50000">
                  <a:srgbClr val="3399FF"/>
                </a:gs>
                <a:gs pos="100000">
                  <a:srgbClr val="1C538A"/>
                </a:gs>
              </a:gsLst>
              <a:lin ang="189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0" name="Oval 225"/>
            <p:cNvSpPr>
              <a:spLocks noChangeAspect="1"/>
            </p:cNvSpPr>
            <p:nvPr/>
          </p:nvSpPr>
          <p:spPr>
            <a:xfrm>
              <a:off x="588963" y="1541316"/>
              <a:ext cx="434975" cy="520995"/>
            </a:xfrm>
            <a:prstGeom prst="ellipse">
              <a:avLst/>
            </a:prstGeom>
            <a:gradFill rotWithShape="1">
              <a:gsLst>
                <a:gs pos="0">
                  <a:srgbClr val="2061A2"/>
                </a:gs>
                <a:gs pos="100000">
                  <a:srgbClr val="3399FF">
                    <a:alpha val="0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1" name="Oval 226"/>
            <p:cNvSpPr>
              <a:spLocks noChangeAspect="1"/>
            </p:cNvSpPr>
            <p:nvPr/>
          </p:nvSpPr>
          <p:spPr>
            <a:xfrm>
              <a:off x="614363" y="1538934"/>
              <a:ext cx="390525" cy="520995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2" name="Text Box 227"/>
            <p:cNvSpPr txBox="1"/>
            <p:nvPr/>
          </p:nvSpPr>
          <p:spPr>
            <a:xfrm>
              <a:off x="631825" y="1609725"/>
              <a:ext cx="360363" cy="4013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4</a:t>
              </a:r>
            </a:p>
          </p:txBody>
        </p:sp>
      </p:grp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280738" y="1552655"/>
            <a:ext cx="8617842" cy="412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ts val="2500"/>
              </a:lnSpc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输出比较 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输出一个</a:t>
            </a:r>
            <a:r>
              <a:rPr lang="en-US" altLang="zh-CN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PWM</a:t>
            </a:r>
            <a:r>
              <a:rPr lang="zh-CN" altLang="en-US" sz="1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波信号</a:t>
            </a:r>
            <a:endParaRPr lang="en-US" altLang="zh-CN" sz="16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+mn-lt"/>
            </a:endParaRPr>
          </a:p>
        </p:txBody>
      </p:sp>
      <p:pic>
        <p:nvPicPr>
          <p:cNvPr id="22530" name="Picture 2" descr="https://img-blog.csdnimg.cn/3d7c4b223b764411874411d868b5dda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9" y="2034880"/>
            <a:ext cx="5233466" cy="264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5" y="2051124"/>
            <a:ext cx="3557883" cy="193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117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200" b="1" dirty="0">
              <a:solidFill>
                <a:srgbClr val="4F6228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4" name="组合 21"/>
          <p:cNvGrpSpPr/>
          <p:nvPr/>
        </p:nvGrpSpPr>
        <p:grpSpPr>
          <a:xfrm>
            <a:off x="274638" y="977612"/>
            <a:ext cx="6600825" cy="521725"/>
            <a:chOff x="558800" y="1538934"/>
            <a:chExt cx="6601618" cy="523377"/>
          </a:xfrm>
        </p:grpSpPr>
        <p:sp>
          <p:nvSpPr>
            <p:cNvPr id="5" name="AutoShape 5"/>
            <p:cNvSpPr/>
            <p:nvPr/>
          </p:nvSpPr>
          <p:spPr>
            <a:xfrm>
              <a:off x="593725" y="1546225"/>
              <a:ext cx="6086475" cy="50006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399FF">
                    <a:alpha val="49001"/>
                  </a:srgbClr>
                </a:gs>
                <a:gs pos="100000">
                  <a:srgbClr val="FEFDF3"/>
                </a:gs>
              </a:gsLst>
              <a:lin ang="0" scaled="1"/>
              <a:tileRect/>
            </a:gradFill>
            <a:ln w="38100">
              <a:noFill/>
            </a:ln>
          </p:spPr>
          <p:txBody>
            <a:bodyPr wrap="none" anchor="ctr" anchorCtr="0"/>
            <a:lstStyle/>
            <a:p>
              <a:pPr algn="r" eaLnBrk="0" hangingPunct="0"/>
              <a:endParaRPr lang="zh-CN" altLang="zh-CN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" name="Rectangle 101"/>
            <p:cNvSpPr/>
            <p:nvPr/>
          </p:nvSpPr>
          <p:spPr>
            <a:xfrm>
              <a:off x="1062038" y="1566865"/>
              <a:ext cx="6098380" cy="4631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功能和使用</a:t>
              </a:r>
              <a:r>
                <a:rPr lang="en-US" altLang="zh-CN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——</a:t>
              </a:r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输入捕获功能</a:t>
              </a:r>
            </a:p>
          </p:txBody>
        </p:sp>
        <p:sp>
          <p:nvSpPr>
            <p:cNvPr id="7" name="Oval 222"/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3399FF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8" name="Oval 223"/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9" name="Oval 224"/>
            <p:cNvSpPr>
              <a:spLocks noChangeAspect="1"/>
            </p:cNvSpPr>
            <p:nvPr/>
          </p:nvSpPr>
          <p:spPr>
            <a:xfrm>
              <a:off x="592138" y="1538934"/>
              <a:ext cx="433387" cy="520995"/>
            </a:xfrm>
            <a:prstGeom prst="ellipse">
              <a:avLst/>
            </a:prstGeom>
            <a:gradFill rotWithShape="1">
              <a:gsLst>
                <a:gs pos="0">
                  <a:srgbClr val="1C538A"/>
                </a:gs>
                <a:gs pos="50000">
                  <a:srgbClr val="3399FF"/>
                </a:gs>
                <a:gs pos="100000">
                  <a:srgbClr val="1C538A"/>
                </a:gs>
              </a:gsLst>
              <a:lin ang="189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0" name="Oval 225"/>
            <p:cNvSpPr>
              <a:spLocks noChangeAspect="1"/>
            </p:cNvSpPr>
            <p:nvPr/>
          </p:nvSpPr>
          <p:spPr>
            <a:xfrm>
              <a:off x="588963" y="1541316"/>
              <a:ext cx="434975" cy="520995"/>
            </a:xfrm>
            <a:prstGeom prst="ellipse">
              <a:avLst/>
            </a:prstGeom>
            <a:gradFill rotWithShape="1">
              <a:gsLst>
                <a:gs pos="0">
                  <a:srgbClr val="2061A2"/>
                </a:gs>
                <a:gs pos="100000">
                  <a:srgbClr val="3399FF">
                    <a:alpha val="0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1" name="Oval 226"/>
            <p:cNvSpPr>
              <a:spLocks noChangeAspect="1"/>
            </p:cNvSpPr>
            <p:nvPr/>
          </p:nvSpPr>
          <p:spPr>
            <a:xfrm>
              <a:off x="614363" y="1538934"/>
              <a:ext cx="390525" cy="520995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2" name="Text Box 227"/>
            <p:cNvSpPr txBox="1"/>
            <p:nvPr/>
          </p:nvSpPr>
          <p:spPr>
            <a:xfrm>
              <a:off x="631825" y="1609725"/>
              <a:ext cx="360363" cy="4013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4</a:t>
              </a:r>
            </a:p>
          </p:txBody>
        </p:sp>
      </p:grp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280738" y="1552655"/>
            <a:ext cx="8617842" cy="38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ts val="2500"/>
              </a:lnSpc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死区时间由刹车和死区寄存器</a:t>
            </a:r>
            <a:r>
              <a:rPr lang="en-US" altLang="zh-CN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(</a:t>
            </a:r>
            <a:r>
              <a:rPr lang="en-US" altLang="zh-CN" sz="1600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TIMx_BDTR</a:t>
            </a:r>
            <a:r>
              <a:rPr lang="en-US" altLang="zh-CN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)</a:t>
            </a:r>
            <a:r>
              <a:rPr lang="zh-CN" altLang="en-US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的</a:t>
            </a:r>
            <a:r>
              <a:rPr lang="en-US" altLang="zh-CN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UTG[7:0]</a:t>
            </a:r>
            <a:r>
              <a:rPr lang="zh-CN" altLang="en-US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位控制</a:t>
            </a:r>
            <a:endParaRPr lang="en-US" altLang="zh-CN" sz="16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+mn-lt"/>
            </a:endParaRPr>
          </a:p>
        </p:txBody>
      </p:sp>
      <p:pic>
        <p:nvPicPr>
          <p:cNvPr id="23554" name="Picture 2" descr="https://img-blog.csdnimg.cn/b39167cfe4b547b787ca8b740858897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132856"/>
            <a:ext cx="8640960" cy="358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1453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200" b="1" dirty="0">
              <a:solidFill>
                <a:srgbClr val="4F6228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4" name="组合 21"/>
          <p:cNvGrpSpPr/>
          <p:nvPr/>
        </p:nvGrpSpPr>
        <p:grpSpPr>
          <a:xfrm>
            <a:off x="274638" y="977612"/>
            <a:ext cx="6600825" cy="521725"/>
            <a:chOff x="558800" y="1538934"/>
            <a:chExt cx="6601618" cy="523377"/>
          </a:xfrm>
        </p:grpSpPr>
        <p:sp>
          <p:nvSpPr>
            <p:cNvPr id="5" name="AutoShape 5"/>
            <p:cNvSpPr/>
            <p:nvPr/>
          </p:nvSpPr>
          <p:spPr>
            <a:xfrm>
              <a:off x="593725" y="1546225"/>
              <a:ext cx="6086475" cy="50006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399FF">
                    <a:alpha val="49001"/>
                  </a:srgbClr>
                </a:gs>
                <a:gs pos="100000">
                  <a:srgbClr val="FEFDF3"/>
                </a:gs>
              </a:gsLst>
              <a:lin ang="0" scaled="1"/>
              <a:tileRect/>
            </a:gradFill>
            <a:ln w="38100">
              <a:noFill/>
            </a:ln>
          </p:spPr>
          <p:txBody>
            <a:bodyPr wrap="none" anchor="ctr" anchorCtr="0"/>
            <a:lstStyle/>
            <a:p>
              <a:pPr algn="r" eaLnBrk="0" hangingPunct="0"/>
              <a:endParaRPr lang="zh-CN" altLang="zh-CN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" name="Rectangle 101"/>
            <p:cNvSpPr/>
            <p:nvPr/>
          </p:nvSpPr>
          <p:spPr>
            <a:xfrm>
              <a:off x="1062038" y="1566865"/>
              <a:ext cx="6098380" cy="4631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功能和使用</a:t>
              </a:r>
              <a:r>
                <a:rPr lang="en-US" altLang="zh-CN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——</a:t>
              </a:r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输入捕获功能</a:t>
              </a:r>
            </a:p>
          </p:txBody>
        </p:sp>
        <p:sp>
          <p:nvSpPr>
            <p:cNvPr id="7" name="Oval 222"/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3399FF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8" name="Oval 223"/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9" name="Oval 224"/>
            <p:cNvSpPr>
              <a:spLocks noChangeAspect="1"/>
            </p:cNvSpPr>
            <p:nvPr/>
          </p:nvSpPr>
          <p:spPr>
            <a:xfrm>
              <a:off x="592138" y="1538934"/>
              <a:ext cx="433387" cy="520995"/>
            </a:xfrm>
            <a:prstGeom prst="ellipse">
              <a:avLst/>
            </a:prstGeom>
            <a:gradFill rotWithShape="1">
              <a:gsLst>
                <a:gs pos="0">
                  <a:srgbClr val="1C538A"/>
                </a:gs>
                <a:gs pos="50000">
                  <a:srgbClr val="3399FF"/>
                </a:gs>
                <a:gs pos="100000">
                  <a:srgbClr val="1C538A"/>
                </a:gs>
              </a:gsLst>
              <a:lin ang="189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0" name="Oval 225"/>
            <p:cNvSpPr>
              <a:spLocks noChangeAspect="1"/>
            </p:cNvSpPr>
            <p:nvPr/>
          </p:nvSpPr>
          <p:spPr>
            <a:xfrm>
              <a:off x="588963" y="1541316"/>
              <a:ext cx="434975" cy="520995"/>
            </a:xfrm>
            <a:prstGeom prst="ellipse">
              <a:avLst/>
            </a:prstGeom>
            <a:gradFill rotWithShape="1">
              <a:gsLst>
                <a:gs pos="0">
                  <a:srgbClr val="2061A2"/>
                </a:gs>
                <a:gs pos="100000">
                  <a:srgbClr val="3399FF">
                    <a:alpha val="0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1" name="Oval 226"/>
            <p:cNvSpPr>
              <a:spLocks noChangeAspect="1"/>
            </p:cNvSpPr>
            <p:nvPr/>
          </p:nvSpPr>
          <p:spPr>
            <a:xfrm>
              <a:off x="614363" y="1538934"/>
              <a:ext cx="390525" cy="520995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2" name="Text Box 227"/>
            <p:cNvSpPr txBox="1"/>
            <p:nvPr/>
          </p:nvSpPr>
          <p:spPr>
            <a:xfrm>
              <a:off x="631825" y="1609725"/>
              <a:ext cx="360363" cy="4013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4</a:t>
              </a:r>
            </a:p>
          </p:txBody>
        </p:sp>
      </p:grp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280738" y="1552655"/>
            <a:ext cx="8617842" cy="38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ts val="2500"/>
              </a:lnSpc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en-US" altLang="zh-CN" sz="1600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Tdts</a:t>
            </a:r>
            <a:r>
              <a:rPr lang="zh-CN" altLang="en-US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跟内部时钟相关，由</a:t>
            </a:r>
            <a:r>
              <a:rPr lang="en-US" altLang="zh-CN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TIM1</a:t>
            </a:r>
            <a:r>
              <a:rPr lang="zh-CN" altLang="en-US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和</a:t>
            </a:r>
            <a:r>
              <a:rPr lang="en-US" altLang="zh-CN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TIM8</a:t>
            </a:r>
            <a:r>
              <a:rPr lang="zh-CN" altLang="en-US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控制寄存器 </a:t>
            </a:r>
            <a:r>
              <a:rPr lang="en-US" altLang="zh-CN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1(TIMx_CR1)</a:t>
            </a:r>
            <a:r>
              <a:rPr lang="zh-CN" altLang="en-US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的</a:t>
            </a:r>
            <a:r>
              <a:rPr lang="en-US" altLang="zh-CN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CKD[1:0]</a:t>
            </a:r>
            <a:r>
              <a:rPr lang="zh-CN" altLang="en-US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位控制。</a:t>
            </a:r>
            <a:endParaRPr lang="en-US" altLang="zh-CN" sz="16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298" y="2019705"/>
            <a:ext cx="7608722" cy="16988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86" y="3804065"/>
            <a:ext cx="6770688" cy="253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033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200" b="1" dirty="0">
              <a:solidFill>
                <a:srgbClr val="4F6228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E6422674-39D0-CE8A-E6D0-5C0CA2C0B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638" y="980728"/>
            <a:ext cx="8617842" cy="38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ts val="2500"/>
              </a:lnSpc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ST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M32CubeIDE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图形化操作定时器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981887A-3D54-9F2F-BAE9-36020A59950F}"/>
              </a:ext>
            </a:extLst>
          </p:cNvPr>
          <p:cNvSpPr/>
          <p:nvPr/>
        </p:nvSpPr>
        <p:spPr>
          <a:xfrm>
            <a:off x="250824" y="1381306"/>
            <a:ext cx="8824465" cy="1018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−"/>
            </a:pPr>
            <a:r>
              <a:rPr lang="zh-CN" altLang="en-US" b="0" dirty="0">
                <a:solidFill>
                  <a:srgbClr val="0070C0"/>
                </a:solidFill>
              </a:rPr>
              <a:t>从</a:t>
            </a:r>
            <a:r>
              <a:rPr lang="en-US" altLang="zh-CN" b="0" dirty="0">
                <a:solidFill>
                  <a:srgbClr val="0070C0"/>
                </a:solidFill>
              </a:rPr>
              <a:t>HelloWorld</a:t>
            </a:r>
            <a:r>
              <a:rPr lang="zh-CN" altLang="en-US" b="0" dirty="0">
                <a:solidFill>
                  <a:srgbClr val="0070C0"/>
                </a:solidFill>
              </a:rPr>
              <a:t>项目复制一个新项目，命名为</a:t>
            </a:r>
            <a:r>
              <a:rPr lang="en-US" altLang="zh-CN" b="0" dirty="0" err="1">
                <a:solidFill>
                  <a:srgbClr val="0070C0"/>
                </a:solidFill>
              </a:rPr>
              <a:t>TIM_Capture</a:t>
            </a:r>
            <a:r>
              <a:rPr lang="zh-CN" altLang="en-US" b="0" dirty="0">
                <a:solidFill>
                  <a:srgbClr val="0070C0"/>
                </a:solidFill>
              </a:rPr>
              <a:t>，并完成相应的修改，打开配置文件</a:t>
            </a:r>
            <a:r>
              <a:rPr lang="en-US" altLang="zh-CN" dirty="0" err="1">
                <a:solidFill>
                  <a:srgbClr val="0070C0"/>
                </a:solidFill>
              </a:rPr>
              <a:t>TIM_Capture</a:t>
            </a:r>
            <a:r>
              <a:rPr lang="en-US" altLang="zh-CN" b="0" dirty="0" err="1">
                <a:solidFill>
                  <a:srgbClr val="0070C0"/>
                </a:solidFill>
              </a:rPr>
              <a:t>.ioc</a:t>
            </a:r>
            <a:endParaRPr lang="en-US" altLang="zh-CN" dirty="0">
              <a:solidFill>
                <a:srgbClr val="0070C0"/>
              </a:solidFill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−"/>
            </a:pPr>
            <a:r>
              <a:rPr lang="zh-CN" altLang="en-US" b="0" dirty="0">
                <a:solidFill>
                  <a:srgbClr val="0070C0"/>
                </a:solidFill>
              </a:rPr>
              <a:t>选择</a:t>
            </a:r>
            <a:r>
              <a:rPr lang="en-US" altLang="zh-CN" b="0" dirty="0">
                <a:solidFill>
                  <a:srgbClr val="0070C0"/>
                </a:solidFill>
              </a:rPr>
              <a:t>TIM3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8180D27-E698-2FFA-7C55-6054C3391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072275"/>
            <a:ext cx="5040560" cy="419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7688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200" b="1" dirty="0">
              <a:solidFill>
                <a:srgbClr val="4F6228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E6422674-39D0-CE8A-E6D0-5C0CA2C0B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638" y="980728"/>
            <a:ext cx="8617842" cy="387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ts val="2500"/>
              </a:lnSpc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ST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M32CubeIDE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图形化操作定时器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981887A-3D54-9F2F-BAE9-36020A59950F}"/>
              </a:ext>
            </a:extLst>
          </p:cNvPr>
          <p:cNvSpPr/>
          <p:nvPr/>
        </p:nvSpPr>
        <p:spPr>
          <a:xfrm>
            <a:off x="250824" y="1381306"/>
            <a:ext cx="8824465" cy="1020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−"/>
            </a:pPr>
            <a:r>
              <a:rPr lang="zh-CN" altLang="en-US" b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配置</a:t>
            </a:r>
            <a:r>
              <a:rPr lang="en-US" altLang="zh-CN" b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TIM3</a:t>
            </a:r>
            <a:r>
              <a:rPr lang="zh-CN" altLang="en-US" b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模块</a:t>
            </a:r>
            <a:endParaRPr lang="en-US" altLang="zh-CN" b="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−"/>
            </a:pP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选择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PB5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作为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TIM3_CH2</a:t>
            </a:r>
            <a:endParaRPr lang="en-US" altLang="zh-CN" b="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−"/>
            </a:pPr>
            <a:endParaRPr lang="en-US" altLang="zh-CN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975D513-B4EA-2790-1C90-69E3B913863B}"/>
              </a:ext>
            </a:extLst>
          </p:cNvPr>
          <p:cNvSpPr/>
          <p:nvPr/>
        </p:nvSpPr>
        <p:spPr>
          <a:xfrm>
            <a:off x="4036219" y="1381306"/>
            <a:ext cx="4640563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>
              <a:spcAft>
                <a:spcPts val="0"/>
              </a:spcAft>
            </a:pPr>
            <a:r>
              <a:rPr lang="zh-CN" altLang="en-US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思考：计数时间间隔是多少？时间分辨率是多少？能记录的最长时间是多少</a:t>
            </a:r>
            <a:r>
              <a:rPr lang="en-US" altLang="zh-CN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?</a:t>
            </a:r>
            <a:endParaRPr lang="zh-CN" altLang="zh-CN" kern="1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CA7794-34AC-0480-1838-209729228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204864"/>
            <a:ext cx="7164288" cy="412318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BB6A5F0-0CCB-D2F1-7021-A1939EA9B5A6}"/>
              </a:ext>
            </a:extLst>
          </p:cNvPr>
          <p:cNvSpPr/>
          <p:nvPr/>
        </p:nvSpPr>
        <p:spPr>
          <a:xfrm>
            <a:off x="1947987" y="3288605"/>
            <a:ext cx="2088232" cy="1440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BE97F0A-EF6C-49D9-997C-EA83DA9EBF23}"/>
              </a:ext>
            </a:extLst>
          </p:cNvPr>
          <p:cNvSpPr/>
          <p:nvPr/>
        </p:nvSpPr>
        <p:spPr>
          <a:xfrm>
            <a:off x="1947987" y="3573016"/>
            <a:ext cx="2088232" cy="1440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A2ED040-8635-38B3-2197-04B4300387C5}"/>
              </a:ext>
            </a:extLst>
          </p:cNvPr>
          <p:cNvSpPr/>
          <p:nvPr/>
        </p:nvSpPr>
        <p:spPr>
          <a:xfrm>
            <a:off x="1958033" y="4756894"/>
            <a:ext cx="2088232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1BB9B0C-24AF-1AAC-B737-FFC3623FEC05}"/>
              </a:ext>
            </a:extLst>
          </p:cNvPr>
          <p:cNvSpPr/>
          <p:nvPr/>
        </p:nvSpPr>
        <p:spPr>
          <a:xfrm>
            <a:off x="1958033" y="5777706"/>
            <a:ext cx="2088232" cy="1525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E44C9D2-9287-D51D-67A8-639127F228A9}"/>
              </a:ext>
            </a:extLst>
          </p:cNvPr>
          <p:cNvSpPr/>
          <p:nvPr/>
        </p:nvSpPr>
        <p:spPr>
          <a:xfrm rot="5400000">
            <a:off x="5594312" y="3299186"/>
            <a:ext cx="792086" cy="1876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14180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200" b="1" dirty="0">
              <a:solidFill>
                <a:srgbClr val="4F6228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E6422674-39D0-CE8A-E6D0-5C0CA2C0B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638" y="1150282"/>
            <a:ext cx="8617842" cy="38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ts val="2500"/>
              </a:lnSpc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中断使能寄存器</a:t>
            </a:r>
            <a:r>
              <a:rPr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TIMx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 DMA/Interrupt enable register (</a:t>
            </a:r>
            <a:r>
              <a:rPr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TIMx_DIER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)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sym typeface="+mn-lt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D6456C4-AC52-494A-D941-AB9D7B4A8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71" y="2070224"/>
            <a:ext cx="7956376" cy="1714462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B045D8B-2FAC-5985-D6CF-91EF644CCDF4}"/>
              </a:ext>
            </a:extLst>
          </p:cNvPr>
          <p:cNvSpPr/>
          <p:nvPr/>
        </p:nvSpPr>
        <p:spPr>
          <a:xfrm>
            <a:off x="6036543" y="2944605"/>
            <a:ext cx="1944216" cy="8686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C4DEDAB-441D-C3B7-1706-7345E6D35530}"/>
              </a:ext>
            </a:extLst>
          </p:cNvPr>
          <p:cNvSpPr/>
          <p:nvPr/>
        </p:nvSpPr>
        <p:spPr>
          <a:xfrm>
            <a:off x="578758" y="3943068"/>
            <a:ext cx="798298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>
              <a:spcAft>
                <a:spcPts val="0"/>
              </a:spcAft>
            </a:pPr>
            <a:r>
              <a:rPr lang="en-US" altLang="zh-CN" sz="2000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CCIE(Capture/Compare interrupt enable)</a:t>
            </a:r>
            <a:r>
              <a:rPr lang="zh-CN" altLang="zh-CN" sz="2000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2000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捕获</a:t>
            </a:r>
            <a:r>
              <a:rPr lang="en-US" altLang="zh-CN" sz="2000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2000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比较中断使能</a:t>
            </a:r>
            <a:r>
              <a:rPr lang="zh-CN" altLang="zh-CN" sz="2000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，写</a:t>
            </a:r>
            <a:r>
              <a:rPr lang="en-US" altLang="zh-CN" sz="2000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2000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禁止中断</a:t>
            </a:r>
            <a:r>
              <a:rPr lang="zh-CN" altLang="zh-CN" sz="2000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，写</a:t>
            </a:r>
            <a:r>
              <a:rPr lang="en-US" altLang="zh-CN" sz="2000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kern="1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使能中断</a:t>
            </a:r>
            <a:endParaRPr lang="zh-CN" altLang="zh-CN" sz="2000" kern="1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D7B656D-0BC6-91A8-678A-FA0E60F70FA5}"/>
              </a:ext>
            </a:extLst>
          </p:cNvPr>
          <p:cNvSpPr/>
          <p:nvPr/>
        </p:nvSpPr>
        <p:spPr>
          <a:xfrm>
            <a:off x="405594" y="4780773"/>
            <a:ext cx="8486886" cy="393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−"/>
            </a:pPr>
            <a:r>
              <a:rPr lang="zh-CN" altLang="zh-CN" sz="20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如果将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CCIE</a:t>
            </a:r>
            <a:r>
              <a:rPr lang="zh-CN" altLang="zh-CN" sz="20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设置为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zh-CN" sz="20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，则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完成捕获</a:t>
            </a:r>
            <a:r>
              <a:rPr lang="zh-CN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后</a:t>
            </a:r>
            <a:r>
              <a:rPr lang="zh-CN" altLang="zh-CN" sz="20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r>
              <a:rPr lang="en-US" altLang="zh-CN" sz="20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</a:t>
            </a:r>
            <a:r>
              <a:rPr lang="zh-CN" altLang="zh-CN" sz="20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模块会</a:t>
            </a:r>
            <a:r>
              <a:rPr lang="zh-CN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发送中断</a:t>
            </a:r>
            <a:r>
              <a:rPr lang="zh-CN" altLang="zh-CN" sz="20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请求给</a:t>
            </a:r>
            <a:r>
              <a:rPr lang="en-US" altLang="zh-CN" sz="20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NVIC</a:t>
            </a:r>
            <a:endParaRPr lang="en-US" altLang="zh-CN" sz="20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262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28AE584-7A98-46EA-119F-CB2F16945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430" y="2434994"/>
            <a:ext cx="6647619" cy="3514286"/>
          </a:xfrm>
          <a:prstGeom prst="rect">
            <a:avLst/>
          </a:prstGeom>
        </p:spPr>
      </p:pic>
      <p:sp>
        <p:nvSpPr>
          <p:cNvPr id="6147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600" b="1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F7F0F924-6EA8-94BA-1389-9C8D1955E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638" y="980728"/>
            <a:ext cx="8617842" cy="387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ts val="2500"/>
              </a:lnSpc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ST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M32CubeIDE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图形化操作定时器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C7AD08C-3AB3-D95C-51C3-217F18AD42A1}"/>
              </a:ext>
            </a:extLst>
          </p:cNvPr>
          <p:cNvSpPr/>
          <p:nvPr/>
        </p:nvSpPr>
        <p:spPr>
          <a:xfrm>
            <a:off x="250824" y="1381306"/>
            <a:ext cx="8824465" cy="1028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−"/>
            </a:pPr>
            <a:r>
              <a:rPr lang="zh-CN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TIM3</a:t>
            </a:r>
            <a:r>
              <a:rPr lang="zh-CN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模块的配置界面中，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点击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NVIC Settings</a:t>
            </a:r>
            <a:r>
              <a:rPr lang="zh-CN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选项卡，勾选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TIM3 global interrupt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−"/>
            </a:pP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保存并生成代码</a:t>
            </a:r>
            <a:endParaRPr lang="en-US" altLang="zh-CN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0D6AE7-0A00-AF88-25B8-9994C37C7968}"/>
              </a:ext>
            </a:extLst>
          </p:cNvPr>
          <p:cNvSpPr/>
          <p:nvPr/>
        </p:nvSpPr>
        <p:spPr>
          <a:xfrm>
            <a:off x="1180430" y="5746204"/>
            <a:ext cx="6647619" cy="2030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0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16840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200" b="1" dirty="0">
              <a:solidFill>
                <a:srgbClr val="4F6228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F7F0F924-6EA8-94BA-1389-9C8D1955E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638" y="980728"/>
            <a:ext cx="8617842" cy="38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ts val="2500"/>
              </a:lnSpc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ST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M32CubeIDE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图形化操作定时器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C7AD08C-3AB3-D95C-51C3-217F18AD42A1}"/>
              </a:ext>
            </a:extLst>
          </p:cNvPr>
          <p:cNvSpPr/>
          <p:nvPr/>
        </p:nvSpPr>
        <p:spPr>
          <a:xfrm>
            <a:off x="250825" y="1381306"/>
            <a:ext cx="8641656" cy="706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−"/>
            </a:pPr>
            <a:r>
              <a:rPr lang="zh-CN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生成代码后，在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stm32f4xx_it.c</a:t>
            </a:r>
            <a:r>
              <a:rPr lang="zh-CN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文件中，会出现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TIM3</a:t>
            </a:r>
            <a:r>
              <a:rPr lang="zh-CN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的中断服务函数，用于处理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TIM3</a:t>
            </a:r>
            <a:r>
              <a:rPr lang="zh-CN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的中断事务</a:t>
            </a:r>
            <a:endParaRPr lang="zh-CN" altLang="en-US" b="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355D304-A449-02B2-C88C-51B92EED20D1}"/>
              </a:ext>
            </a:extLst>
          </p:cNvPr>
          <p:cNvSpPr txBox="1"/>
          <p:nvPr/>
        </p:nvSpPr>
        <p:spPr>
          <a:xfrm>
            <a:off x="1979712" y="2348880"/>
            <a:ext cx="566923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TIM3_IRQHandler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zh-CN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/* USER CODE BEGIN TIM3_IRQn 0 */</a:t>
            </a:r>
            <a:endParaRPr lang="en-US" altLang="zh-CN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/>
            </a:r>
            <a:b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en-US" altLang="zh-CN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/* USER CODE END TIM3_IRQn 0 */</a:t>
            </a:r>
            <a:endParaRPr lang="en-US" altLang="zh-CN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HAL_TIM_IRQHandler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(&amp;htim3);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/* USER CODE BEGIN TIM3_IRQn 1 */</a:t>
            </a:r>
            <a:endParaRPr lang="en-US" altLang="zh-CN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/>
            </a:r>
            <a:b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en-US" altLang="zh-CN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/* USER CODE END TIM3_IRQn 1 */</a:t>
            </a:r>
            <a:endParaRPr lang="en-US" altLang="zh-CN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658385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200" b="1" dirty="0">
              <a:solidFill>
                <a:srgbClr val="4F6228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F7F0F924-6EA8-94BA-1389-9C8D1955E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638" y="980728"/>
            <a:ext cx="8617842" cy="38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ts val="2500"/>
              </a:lnSpc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ST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M32CubeIDE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图形化操作定时器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C7AD08C-3AB3-D95C-51C3-217F18AD42A1}"/>
              </a:ext>
            </a:extLst>
          </p:cNvPr>
          <p:cNvSpPr/>
          <p:nvPr/>
        </p:nvSpPr>
        <p:spPr>
          <a:xfrm>
            <a:off x="250824" y="1381306"/>
            <a:ext cx="8824465" cy="1990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−"/>
            </a:pPr>
            <a:r>
              <a:rPr lang="zh-CN" altLang="en-US" b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调用</a:t>
            </a:r>
            <a:r>
              <a:rPr lang="en-US" altLang="zh-CN" b="0" dirty="0" err="1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HAL_TIM_IC_Start_IT</a:t>
            </a:r>
            <a:r>
              <a:rPr lang="en-US" altLang="zh-CN" b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(&amp;htim3, TIM_CHANNEL_2);</a:t>
            </a:r>
            <a:r>
              <a:rPr lang="zh-CN" altLang="en-US" b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函数开启</a:t>
            </a:r>
            <a:r>
              <a:rPr lang="en-US" altLang="zh-CN" b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TIM3</a:t>
            </a:r>
            <a:r>
              <a:rPr lang="zh-CN" altLang="en-US" b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的捕获中断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−"/>
            </a:pP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捕获</a:t>
            </a:r>
            <a:r>
              <a:rPr lang="zh-CN" altLang="en-US" b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完成后产生中断，进入中断服务函数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−"/>
            </a:pPr>
            <a:r>
              <a:rPr lang="zh-CN" altLang="en-US" b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在中断服务函数中，会调用弱函数</a:t>
            </a:r>
            <a:r>
              <a:rPr lang="en-US" altLang="zh-CN" b="0" dirty="0" err="1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HAL_TIM_IC_CaptureCallback</a:t>
            </a:r>
            <a:endParaRPr lang="en-US" altLang="zh-CN" b="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−"/>
            </a:pPr>
            <a:r>
              <a:rPr lang="zh-CN" altLang="en-US" b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因此在</a:t>
            </a:r>
            <a:r>
              <a:rPr lang="en-US" altLang="zh-CN" b="0" dirty="0" err="1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main.c</a:t>
            </a:r>
            <a:r>
              <a:rPr lang="zh-CN" altLang="en-US" b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中重新定义</a:t>
            </a:r>
            <a:r>
              <a:rPr lang="en-US" altLang="zh-CN" b="0" dirty="0" err="1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HAL_TIM_IC_CaptureCallback</a:t>
            </a:r>
            <a:r>
              <a:rPr lang="zh-CN" altLang="en-US" b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函数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−"/>
            </a:pPr>
            <a:endParaRPr lang="zh-CN" altLang="en-US" b="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F1B135-3D3B-230D-BC4E-EA171AA847A2}"/>
              </a:ext>
            </a:extLst>
          </p:cNvPr>
          <p:cNvSpPr txBox="1"/>
          <p:nvPr/>
        </p:nvSpPr>
        <p:spPr>
          <a:xfrm>
            <a:off x="592079" y="3284984"/>
            <a:ext cx="814195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HAL_TIM_IC_CaptureCallback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zh-CN" sz="1800" dirty="0" err="1">
                <a:solidFill>
                  <a:srgbClr val="005032"/>
                </a:solidFill>
                <a:effectLst/>
                <a:latin typeface="Courier New" panose="02070309020205020404" pitchFamily="49" charset="0"/>
              </a:rPr>
              <a:t>TIM_HandleTypeDef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*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htim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……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USER CODE END 4 */</a:t>
            </a:r>
            <a:endParaRPr lang="en-US" altLang="zh-CN" sz="16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486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日期占位符 2"/>
          <p:cNvSpPr txBox="1">
            <a:spLocks noGrp="1"/>
          </p:cNvSpPr>
          <p:nvPr/>
        </p:nvSpPr>
        <p:spPr>
          <a:xfrm>
            <a:off x="500063" y="6429375"/>
            <a:ext cx="1376362" cy="3651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fld id="{BB962C8B-B14F-4D97-AF65-F5344CB8AC3E}" type="datetime1"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2023/12/25</a:t>
            </a:fld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147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200" b="1" dirty="0">
              <a:solidFill>
                <a:srgbClr val="4F6228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6149" name="组合 21"/>
          <p:cNvGrpSpPr/>
          <p:nvPr/>
        </p:nvGrpSpPr>
        <p:grpSpPr>
          <a:xfrm>
            <a:off x="274638" y="1118271"/>
            <a:ext cx="6600825" cy="521725"/>
            <a:chOff x="558800" y="1538934"/>
            <a:chExt cx="6601618" cy="523377"/>
          </a:xfrm>
        </p:grpSpPr>
        <p:sp>
          <p:nvSpPr>
            <p:cNvPr id="6150" name="AutoShape 5"/>
            <p:cNvSpPr/>
            <p:nvPr/>
          </p:nvSpPr>
          <p:spPr>
            <a:xfrm>
              <a:off x="593725" y="1546225"/>
              <a:ext cx="6086475" cy="50006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399FF">
                    <a:alpha val="49001"/>
                  </a:srgbClr>
                </a:gs>
                <a:gs pos="100000">
                  <a:srgbClr val="FEFDF3"/>
                </a:gs>
              </a:gsLst>
              <a:lin ang="0" scaled="1"/>
              <a:tileRect/>
            </a:gradFill>
            <a:ln w="38100">
              <a:noFill/>
            </a:ln>
          </p:spPr>
          <p:txBody>
            <a:bodyPr wrap="none" anchor="ctr" anchorCtr="0"/>
            <a:lstStyle/>
            <a:p>
              <a:pPr algn="r" eaLnBrk="0" hangingPunct="0"/>
              <a:endParaRPr lang="zh-CN" altLang="zh-CN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1" name="Rectangle 101"/>
            <p:cNvSpPr/>
            <p:nvPr/>
          </p:nvSpPr>
          <p:spPr>
            <a:xfrm>
              <a:off x="1062038" y="1566865"/>
              <a:ext cx="6098380" cy="4631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通用定时器基础</a:t>
              </a:r>
            </a:p>
          </p:txBody>
        </p:sp>
        <p:sp>
          <p:nvSpPr>
            <p:cNvPr id="6152" name="Oval 222"/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3399FF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3" name="Oval 223"/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4" name="Oval 224"/>
            <p:cNvSpPr>
              <a:spLocks noChangeAspect="1"/>
            </p:cNvSpPr>
            <p:nvPr/>
          </p:nvSpPr>
          <p:spPr>
            <a:xfrm>
              <a:off x="592138" y="1538934"/>
              <a:ext cx="433387" cy="520995"/>
            </a:xfrm>
            <a:prstGeom prst="ellipse">
              <a:avLst/>
            </a:prstGeom>
            <a:gradFill rotWithShape="1">
              <a:gsLst>
                <a:gs pos="0">
                  <a:srgbClr val="1C538A"/>
                </a:gs>
                <a:gs pos="50000">
                  <a:srgbClr val="3399FF"/>
                </a:gs>
                <a:gs pos="100000">
                  <a:srgbClr val="1C538A"/>
                </a:gs>
              </a:gsLst>
              <a:lin ang="189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5" name="Oval 225"/>
            <p:cNvSpPr>
              <a:spLocks noChangeAspect="1"/>
            </p:cNvSpPr>
            <p:nvPr/>
          </p:nvSpPr>
          <p:spPr>
            <a:xfrm>
              <a:off x="588963" y="1541316"/>
              <a:ext cx="434975" cy="520995"/>
            </a:xfrm>
            <a:prstGeom prst="ellipse">
              <a:avLst/>
            </a:prstGeom>
            <a:gradFill rotWithShape="1">
              <a:gsLst>
                <a:gs pos="0">
                  <a:srgbClr val="2061A2"/>
                </a:gs>
                <a:gs pos="100000">
                  <a:srgbClr val="3399FF">
                    <a:alpha val="0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6" name="Oval 226"/>
            <p:cNvSpPr>
              <a:spLocks noChangeAspect="1"/>
            </p:cNvSpPr>
            <p:nvPr/>
          </p:nvSpPr>
          <p:spPr>
            <a:xfrm>
              <a:off x="614363" y="1538934"/>
              <a:ext cx="390525" cy="520995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7" name="Text Box 227"/>
            <p:cNvSpPr txBox="1"/>
            <p:nvPr/>
          </p:nvSpPr>
          <p:spPr>
            <a:xfrm>
              <a:off x="631825" y="1609725"/>
              <a:ext cx="360363" cy="4013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1</a:t>
              </a:r>
            </a:p>
          </p:txBody>
        </p:sp>
      </p:grp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274638" y="1773238"/>
            <a:ext cx="5521498" cy="38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ts val="2500"/>
              </a:lnSpc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晶闸管整流电路的控制</a:t>
            </a:r>
          </a:p>
        </p:txBody>
      </p:sp>
      <p:pic>
        <p:nvPicPr>
          <p:cNvPr id="19" name="图片 18" descr="电力电子技术-单相半波可控整流电路-教学设备|机械教学模型|楼宇实训设备|维修电工实验台:上海育仰公司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694" y="1773238"/>
            <a:ext cx="4280754" cy="4464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" name="AutoShape 7"/>
          <p:cNvCxnSpPr>
            <a:cxnSpLocks noChangeShapeType="1"/>
          </p:cNvCxnSpPr>
          <p:nvPr/>
        </p:nvCxnSpPr>
        <p:spPr bwMode="auto">
          <a:xfrm rot="10800000">
            <a:off x="3491881" y="3645024"/>
            <a:ext cx="1618795" cy="1440482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006600"/>
            </a:solidFill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矩形 26"/>
          <p:cNvSpPr/>
          <p:nvPr/>
        </p:nvSpPr>
        <p:spPr>
          <a:xfrm>
            <a:off x="1305214" y="3277433"/>
            <a:ext cx="2164375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zh-CN" dirty="0">
                <a:solidFill>
                  <a:srgbClr val="0070C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精确的控制导通角α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28" name="箭头: 下 5"/>
          <p:cNvSpPr/>
          <p:nvPr/>
        </p:nvSpPr>
        <p:spPr>
          <a:xfrm>
            <a:off x="1871722" y="3718773"/>
            <a:ext cx="1031358" cy="112940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295780" y="4942909"/>
            <a:ext cx="2365706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zh-CN" dirty="0">
                <a:solidFill>
                  <a:srgbClr val="FF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延迟</a:t>
            </a:r>
            <a:r>
              <a:rPr lang="en-US" altLang="zh-CN" dirty="0">
                <a:solidFill>
                  <a:srgbClr val="FF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t=</a:t>
            </a:r>
            <a:r>
              <a:rPr lang="zh-CN" altLang="zh-CN" dirty="0">
                <a:solidFill>
                  <a:srgbClr val="FF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α</a:t>
            </a:r>
            <a:r>
              <a:rPr lang="en-US" altLang="zh-CN" dirty="0">
                <a:solidFill>
                  <a:srgbClr val="FF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dirty="0">
                <a:solidFill>
                  <a:srgbClr val="FF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ω的时间后</a:t>
            </a:r>
            <a:r>
              <a:rPr lang="zh-CN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endParaRPr lang="en-US" altLang="zh-CN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dirty="0">
                <a:solidFill>
                  <a:srgbClr val="0070C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产生触发电压</a:t>
            </a:r>
            <a:r>
              <a:rPr lang="en-US" altLang="zh-CN" dirty="0">
                <a:solidFill>
                  <a:srgbClr val="0070C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baseline="-25000" dirty="0">
                <a:solidFill>
                  <a:srgbClr val="0070C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g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200" b="1" dirty="0">
              <a:solidFill>
                <a:srgbClr val="4F6228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F7F0F924-6EA8-94BA-1389-9C8D1955E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638" y="980728"/>
            <a:ext cx="8617842" cy="38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ts val="2500"/>
              </a:lnSpc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+mn-lt"/>
              </a:rPr>
              <a:t>利用捕获功能实现超声波测距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4BCF41F-CDAD-C0BD-D652-75C032483DA5}"/>
              </a:ext>
            </a:extLst>
          </p:cNvPr>
          <p:cNvSpPr/>
          <p:nvPr/>
        </p:nvSpPr>
        <p:spPr>
          <a:xfrm>
            <a:off x="3310515" y="3492043"/>
            <a:ext cx="5724644" cy="38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500"/>
              </a:lnSpc>
              <a:buClr>
                <a:srgbClr val="002060"/>
              </a:buClr>
              <a:defRPr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测量回响信号的高电平时间</a:t>
            </a:r>
            <a:r>
              <a:rPr lang="zh-CN" altLang="en-US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，可以得知声波传输的距离</a:t>
            </a:r>
            <a:endParaRPr lang="en-US" altLang="zh-CN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43F672-48CD-214F-6F88-727AE8E6E5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38" y="1736049"/>
            <a:ext cx="2910069" cy="2089758"/>
          </a:xfrm>
          <a:prstGeom prst="rect">
            <a:avLst/>
          </a:prstGeom>
        </p:spPr>
      </p:pic>
      <p:pic>
        <p:nvPicPr>
          <p:cNvPr id="9" name="内容占位符 3">
            <a:extLst>
              <a:ext uri="{FF2B5EF4-FFF2-40B4-BE49-F238E27FC236}">
                <a16:creationId xmlns:a16="http://schemas.microsoft.com/office/drawing/2014/main" id="{3C3A9E38-295F-E6E6-72FB-C56F37680872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7"/>
          <a:stretch>
            <a:fillRect/>
          </a:stretch>
        </p:blipFill>
        <p:spPr bwMode="auto">
          <a:xfrm>
            <a:off x="4220168" y="1484784"/>
            <a:ext cx="3905338" cy="183472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14CF331-A672-8729-9E6B-AF4004BC609A}"/>
              </a:ext>
            </a:extLst>
          </p:cNvPr>
          <p:cNvSpPr/>
          <p:nvPr/>
        </p:nvSpPr>
        <p:spPr>
          <a:xfrm>
            <a:off x="5904455" y="2780928"/>
            <a:ext cx="1621339" cy="648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F87B09C-B7FE-A399-10F3-E6148747BB76}"/>
              </a:ext>
            </a:extLst>
          </p:cNvPr>
          <p:cNvSpPr/>
          <p:nvPr/>
        </p:nvSpPr>
        <p:spPr>
          <a:xfrm>
            <a:off x="319536" y="4149080"/>
            <a:ext cx="8617842" cy="16700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−"/>
            </a:pPr>
            <a:r>
              <a:rPr lang="zh-CN" altLang="en-US" b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采用</a:t>
            </a:r>
            <a:r>
              <a:rPr lang="en-US" altLang="zh-CN" b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Trig</a:t>
            </a:r>
            <a:r>
              <a:rPr lang="zh-CN" altLang="en-US" b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（触发信号）触发测距，给至少</a:t>
            </a:r>
            <a:r>
              <a:rPr lang="en-US" altLang="zh-CN" b="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10us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高电平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信号；</a:t>
            </a:r>
            <a:endParaRPr lang="zh-CN" altLang="en-US" b="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−"/>
            </a:pPr>
            <a:r>
              <a:rPr lang="zh-CN" altLang="en-US" b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模块自动发送</a:t>
            </a:r>
            <a:r>
              <a:rPr lang="en-US" altLang="zh-CN" b="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8</a:t>
            </a:r>
            <a:r>
              <a:rPr lang="zh-CN" altLang="en-US" b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个</a:t>
            </a:r>
            <a:r>
              <a:rPr lang="en-US" altLang="zh-CN" b="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40kHz</a:t>
            </a:r>
            <a:r>
              <a:rPr lang="zh-CN" altLang="en-US" b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的方波，自动检测是否有信号返回；</a:t>
            </a:r>
            <a:endParaRPr lang="en-US" altLang="zh-CN" b="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−"/>
            </a:pPr>
            <a:r>
              <a:rPr lang="zh-CN" altLang="en-US" b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有信号返回，通过</a:t>
            </a:r>
            <a:r>
              <a:rPr lang="en-US" altLang="zh-CN" b="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Echo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输出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高电平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高电平持续的时间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就是超声波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从发送到返回的时间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；</a:t>
            </a:r>
            <a:endParaRPr lang="en-US" altLang="zh-CN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−"/>
            </a:pPr>
            <a:r>
              <a:rPr lang="zh-CN" altLang="en-US" b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计算距离公式</a:t>
            </a:r>
            <a:r>
              <a:rPr lang="en-US" altLang="zh-CN" b="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L=340m/s*T/2</a:t>
            </a:r>
            <a:endParaRPr lang="zh-CN" altLang="en-US" b="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18250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600" b="1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F7F0F924-6EA8-94BA-1389-9C8D1955E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638" y="980728"/>
            <a:ext cx="8617842" cy="387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ts val="2500"/>
              </a:lnSpc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利用捕获功能实现超声波测距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90CD6C7-6947-3C57-4ABE-D4A666CA6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967" y="2609643"/>
            <a:ext cx="5350065" cy="351452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7A26C5C-9D36-537D-E83B-9E88C85FC853}"/>
              </a:ext>
            </a:extLst>
          </p:cNvPr>
          <p:cNvSpPr/>
          <p:nvPr/>
        </p:nvSpPr>
        <p:spPr>
          <a:xfrm>
            <a:off x="274638" y="1475130"/>
            <a:ext cx="8617842" cy="1028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−"/>
            </a:pP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将超声波模块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Trig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引脚连接到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PC1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引脚，由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PC1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引脚产生触发信号；</a:t>
            </a:r>
            <a:endParaRPr lang="zh-CN" altLang="en-US" b="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−"/>
            </a:pP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将超声波模块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Echo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引脚连接到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TIM3_CH2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，即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PB5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引脚；</a:t>
            </a:r>
            <a:endParaRPr lang="zh-CN" altLang="en-US" b="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−"/>
            </a:pP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将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VCC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连接至板上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5V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，将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GND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连接至板上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GND</a:t>
            </a:r>
          </a:p>
        </p:txBody>
      </p:sp>
    </p:spTree>
    <p:extLst>
      <p:ext uri="{BB962C8B-B14F-4D97-AF65-F5344CB8AC3E}">
        <p14:creationId xmlns:p14="http://schemas.microsoft.com/office/powerpoint/2010/main" val="25566366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200" b="1" dirty="0">
              <a:solidFill>
                <a:srgbClr val="4F6228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F7F0F924-6EA8-94BA-1389-9C8D1955E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638" y="980728"/>
            <a:ext cx="8617842" cy="38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ts val="2500"/>
              </a:lnSpc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+mn-lt"/>
              </a:rPr>
              <a:t>利用捕获功能实现超声波测距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7A26C5C-9D36-537D-E83B-9E88C85FC853}"/>
              </a:ext>
            </a:extLst>
          </p:cNvPr>
          <p:cNvSpPr/>
          <p:nvPr/>
        </p:nvSpPr>
        <p:spPr>
          <a:xfrm>
            <a:off x="274638" y="1475130"/>
            <a:ext cx="8617842" cy="388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−"/>
            </a:pPr>
            <a:r>
              <a:rPr lang="zh-CN" altLang="en-US" sz="2000" dirty="0">
                <a:solidFill>
                  <a:srgbClr val="0070C0"/>
                </a:solidFill>
              </a:rPr>
              <a:t>将超声波模块</a:t>
            </a:r>
            <a:r>
              <a:rPr lang="en-US" altLang="zh-CN" sz="2000" dirty="0">
                <a:solidFill>
                  <a:srgbClr val="FF0000"/>
                </a:solidFill>
              </a:rPr>
              <a:t>Trig</a:t>
            </a:r>
            <a:r>
              <a:rPr lang="zh-CN" altLang="en-US" sz="2000" dirty="0">
                <a:solidFill>
                  <a:srgbClr val="0070C0"/>
                </a:solidFill>
              </a:rPr>
              <a:t>引脚连接到</a:t>
            </a:r>
            <a:r>
              <a:rPr lang="en-US" altLang="zh-CN" sz="2000" dirty="0">
                <a:solidFill>
                  <a:srgbClr val="FF0000"/>
                </a:solidFill>
              </a:rPr>
              <a:t>PC1</a:t>
            </a:r>
            <a:r>
              <a:rPr lang="zh-CN" altLang="en-US" sz="2000" dirty="0">
                <a:solidFill>
                  <a:srgbClr val="0070C0"/>
                </a:solidFill>
              </a:rPr>
              <a:t>引脚，由</a:t>
            </a:r>
            <a:r>
              <a:rPr lang="en-US" altLang="zh-CN" sz="2000" dirty="0">
                <a:solidFill>
                  <a:srgbClr val="FF0000"/>
                </a:solidFill>
              </a:rPr>
              <a:t>PC1</a:t>
            </a:r>
            <a:r>
              <a:rPr lang="zh-CN" altLang="en-US" sz="2000" dirty="0">
                <a:solidFill>
                  <a:srgbClr val="0070C0"/>
                </a:solidFill>
              </a:rPr>
              <a:t>引脚产生触发信号；</a:t>
            </a:r>
            <a:endParaRPr lang="zh-CN" altLang="en-US" sz="2000" b="0" dirty="0">
              <a:solidFill>
                <a:srgbClr val="0070C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47D4A0-13F1-4A75-BF34-CC5B3A17CDB2}"/>
              </a:ext>
            </a:extLst>
          </p:cNvPr>
          <p:cNvSpPr txBox="1"/>
          <p:nvPr/>
        </p:nvSpPr>
        <p:spPr>
          <a:xfrm>
            <a:off x="863588" y="2276872"/>
            <a:ext cx="741682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while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(1)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/* USER CODE END WHILE */</a:t>
            </a:r>
            <a:endParaRPr lang="en-US" altLang="zh-CN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HAL_GPIO_WritePin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(GPIOC, GPIO_PIN_1, </a:t>
            </a:r>
            <a:r>
              <a:rPr lang="en-US" altLang="zh-CN" sz="1800" i="1" dirty="0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GPIO_PIN_SET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delay_us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(50);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//</a:t>
            </a:r>
            <a:r>
              <a:rPr lang="en-US" altLang="zh-CN" sz="1800" dirty="0" err="1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HAL_Delay</a:t>
            </a:r>
            <a:r>
              <a:rPr lang="en-US" altLang="zh-CN" sz="18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(1);</a:t>
            </a:r>
            <a:endParaRPr lang="en-US" altLang="zh-CN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HAL_GPIO_WritePin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(GPIOC, GPIO_PIN_1, </a:t>
            </a:r>
            <a:r>
              <a:rPr lang="en-US" altLang="zh-CN" sz="1800" i="1" dirty="0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GPIO_PIN_RESET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HAL_Delay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(100);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/* USER CODE BEGIN 3 */</a:t>
            </a:r>
            <a:endParaRPr lang="en-US" altLang="zh-CN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440343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200" b="1" dirty="0">
              <a:solidFill>
                <a:srgbClr val="4F6228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F7F0F924-6EA8-94BA-1389-9C8D1955E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638" y="980728"/>
            <a:ext cx="8617842" cy="38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ts val="2500"/>
              </a:lnSpc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+mn-lt"/>
              </a:rPr>
              <a:t>利用捕获功能实现超声波测距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911D013-C4E6-F5D4-3018-F679320B840A}"/>
              </a:ext>
            </a:extLst>
          </p:cNvPr>
          <p:cNvSpPr/>
          <p:nvPr/>
        </p:nvSpPr>
        <p:spPr>
          <a:xfrm>
            <a:off x="250824" y="1381306"/>
            <a:ext cx="8824465" cy="16700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−"/>
            </a:pPr>
            <a:r>
              <a:rPr lang="zh-CN" altLang="en-US" b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调用</a:t>
            </a:r>
            <a:r>
              <a:rPr lang="en-US" altLang="zh-CN" b="0" dirty="0" err="1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HAL_TIM_IC_Start_IT</a:t>
            </a:r>
            <a:r>
              <a:rPr lang="en-US" altLang="zh-CN" b="0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(&amp;htim3, TIM_CHANNEL_2)</a:t>
            </a:r>
            <a:r>
              <a:rPr lang="en-US" altLang="zh-CN" b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;</a:t>
            </a:r>
            <a:r>
              <a:rPr lang="zh-CN" altLang="en-US" b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函数开启</a:t>
            </a:r>
            <a:r>
              <a:rPr lang="en-US" altLang="zh-CN" b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TIM3</a:t>
            </a:r>
            <a:r>
              <a:rPr lang="zh-CN" altLang="en-US" b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的捕获中断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−"/>
            </a:pPr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捕获</a:t>
            </a:r>
            <a:r>
              <a:rPr lang="zh-CN" altLang="en-US" b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完成后产生中断，进入中断服务函数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−"/>
            </a:pPr>
            <a:r>
              <a:rPr lang="zh-CN" altLang="en-US" b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在中断服务函数中，会调用弱函数</a:t>
            </a:r>
            <a:r>
              <a:rPr lang="en-US" altLang="zh-CN" b="0" dirty="0" err="1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HAL_TIM_IC_CaptureCallback</a:t>
            </a:r>
            <a:endParaRPr lang="en-US" altLang="zh-CN" b="0" dirty="0">
              <a:solidFill>
                <a:srgbClr val="0070C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−"/>
            </a:pPr>
            <a:r>
              <a:rPr lang="zh-CN" altLang="en-US" b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因此在</a:t>
            </a:r>
            <a:r>
              <a:rPr lang="en-US" altLang="zh-CN" b="0" dirty="0" err="1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main.c</a:t>
            </a:r>
            <a:r>
              <a:rPr lang="zh-CN" altLang="en-US" b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中重新定义</a:t>
            </a:r>
            <a:r>
              <a:rPr lang="en-US" altLang="zh-CN" b="0" dirty="0" err="1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HAL_TIM_IC_CaptureCallback</a:t>
            </a:r>
            <a:r>
              <a:rPr lang="zh-CN" altLang="en-US" b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函数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−"/>
            </a:pPr>
            <a:endParaRPr lang="zh-CN" altLang="en-US" b="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03EB308-9DF1-C56C-3CE6-3FC745E2352A}"/>
              </a:ext>
            </a:extLst>
          </p:cNvPr>
          <p:cNvSpPr txBox="1"/>
          <p:nvPr/>
        </p:nvSpPr>
        <p:spPr>
          <a:xfrm>
            <a:off x="444996" y="3057341"/>
            <a:ext cx="8254007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HAL_TIM_IC_CaptureCallback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zh-CN" sz="1400" dirty="0" err="1">
                <a:solidFill>
                  <a:srgbClr val="005032"/>
                </a:solidFill>
                <a:effectLst/>
                <a:latin typeface="Courier New" panose="02070309020205020404" pitchFamily="49" charset="0"/>
              </a:rPr>
              <a:t>TIM_HandleTypeDef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*</a:t>
            </a:r>
            <a:r>
              <a:rPr lang="en-US" altLang="zh-CN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htim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if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</a:t>
            </a:r>
            <a:r>
              <a:rPr lang="en-US" altLang="zh-CN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htim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-&gt;</a:t>
            </a:r>
            <a:r>
              <a:rPr lang="en-US" altLang="zh-CN" sz="1400" dirty="0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Channel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== </a:t>
            </a:r>
            <a:r>
              <a:rPr lang="en-US" altLang="zh-CN" sz="1400" i="1" dirty="0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HAL_TIM_ACTIVE_CHANNEL_2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      if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</a:t>
            </a:r>
            <a:r>
              <a:rPr lang="en-US" altLang="zh-CN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ICIndex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== 0){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ICValue1 = </a:t>
            </a:r>
            <a:r>
              <a:rPr lang="en-US" altLang="zh-CN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HAL_TIM_ReadCapturedValue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(&amp;htim3, TIM_CHANNEL_2);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</a:t>
            </a:r>
            <a:r>
              <a:rPr lang="en-US" altLang="zh-CN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ICIndex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1;}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zh-CN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      else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</a:t>
            </a:r>
            <a:r>
              <a:rPr lang="en-US" altLang="zh-CN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ICIndex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== 1){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ICValue2 = </a:t>
            </a:r>
            <a:r>
              <a:rPr lang="en-US" altLang="zh-CN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HAL_TIM_ReadCapturedValue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(&amp;htim3, TIM_CHANNEL_2);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</a:t>
            </a:r>
            <a:r>
              <a:rPr lang="en-US" altLang="zh-CN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ICDiffValue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ICValue2 - ICValue1;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</a:t>
            </a:r>
            <a:r>
              <a:rPr lang="en-US" altLang="zh-CN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ICDistance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altLang="zh-CN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ICDiffValue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* 34 / 2;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</a:t>
            </a:r>
            <a:r>
              <a:rPr lang="en-US" altLang="zh-CN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ICIndex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0;}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027180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200" b="1" dirty="0">
              <a:solidFill>
                <a:srgbClr val="4F6228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F7F0F924-6EA8-94BA-1389-9C8D1955E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638" y="1094997"/>
            <a:ext cx="8617842" cy="38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ts val="2500"/>
              </a:lnSpc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+mn-lt"/>
              </a:rPr>
              <a:t>利用捕获功能实现超声波测距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09ABA82-10B7-7C04-33FD-991C3B901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313" y="1772816"/>
            <a:ext cx="6200000" cy="201904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6B927F3-1DF2-8640-A26C-DEF5938DED24}"/>
              </a:ext>
            </a:extLst>
          </p:cNvPr>
          <p:cNvSpPr/>
          <p:nvPr/>
        </p:nvSpPr>
        <p:spPr>
          <a:xfrm>
            <a:off x="1357313" y="3429000"/>
            <a:ext cx="6200000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661BFF6-D1FE-29F5-1742-A11BEF620F32}"/>
              </a:ext>
            </a:extLst>
          </p:cNvPr>
          <p:cNvSpPr/>
          <p:nvPr/>
        </p:nvSpPr>
        <p:spPr>
          <a:xfrm>
            <a:off x="611560" y="4221975"/>
            <a:ext cx="7056784" cy="1034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−"/>
            </a:pPr>
            <a:r>
              <a:rPr lang="en-US" altLang="zh-CN" sz="20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Distance</a:t>
            </a:r>
            <a:r>
              <a:rPr lang="zh-CN" altLang="en-US" sz="20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：</a:t>
            </a:r>
            <a:r>
              <a:rPr lang="en-US" altLang="zh-CN" sz="20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0.527m</a:t>
            </a:r>
            <a:r>
              <a:rPr lang="zh-CN" altLang="en-US" sz="20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；</a:t>
            </a:r>
            <a:endParaRPr lang="zh-CN" altLang="en-US" sz="2000" b="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−"/>
            </a:pPr>
            <a:r>
              <a:rPr lang="zh-CN" altLang="en-US" sz="20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可以利用遮挡物平移，来观测距离变量的变化情况；</a:t>
            </a:r>
            <a:endParaRPr lang="en-US" altLang="zh-CN" sz="20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−"/>
            </a:pPr>
            <a:r>
              <a:rPr lang="zh-CN" altLang="en-US" sz="2000" b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思考：测距的精度和什么</a:t>
            </a:r>
            <a:r>
              <a:rPr lang="zh-CN" altLang="en-US" sz="20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有关？如何提升？</a:t>
            </a:r>
            <a:endParaRPr lang="zh-CN" altLang="en-US" sz="2000" b="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80782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200" b="1" dirty="0">
              <a:solidFill>
                <a:srgbClr val="4F6228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5" name="内容占位符 2"/>
          <p:cNvSpPr>
            <a:spLocks noGrp="1"/>
          </p:cNvSpPr>
          <p:nvPr/>
        </p:nvSpPr>
        <p:spPr>
          <a:xfrm>
            <a:off x="413544" y="1340768"/>
            <a:ext cx="8316912" cy="433568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思考：</a:t>
            </a:r>
            <a:endParaRPr lang="en-US" altLang="zh-CN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zh-CN" altLang="en-US" b="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如果两次边沿之间有多个计数周期，如何处理？</a:t>
            </a:r>
            <a:endParaRPr lang="en-US" altLang="zh-CN" b="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200" b="1" dirty="0">
              <a:solidFill>
                <a:srgbClr val="4F6228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6149" name="组合 21"/>
          <p:cNvGrpSpPr/>
          <p:nvPr/>
        </p:nvGrpSpPr>
        <p:grpSpPr>
          <a:xfrm>
            <a:off x="274638" y="1118271"/>
            <a:ext cx="6600825" cy="521725"/>
            <a:chOff x="558800" y="1538934"/>
            <a:chExt cx="6601618" cy="523377"/>
          </a:xfrm>
        </p:grpSpPr>
        <p:sp>
          <p:nvSpPr>
            <p:cNvPr id="6150" name="AutoShape 5"/>
            <p:cNvSpPr/>
            <p:nvPr/>
          </p:nvSpPr>
          <p:spPr>
            <a:xfrm>
              <a:off x="593725" y="1546225"/>
              <a:ext cx="6086475" cy="50006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399FF">
                    <a:alpha val="49001"/>
                  </a:srgbClr>
                </a:gs>
                <a:gs pos="100000">
                  <a:srgbClr val="FEFDF3"/>
                </a:gs>
              </a:gsLst>
              <a:lin ang="0" scaled="1"/>
              <a:tileRect/>
            </a:gradFill>
            <a:ln w="38100">
              <a:noFill/>
            </a:ln>
          </p:spPr>
          <p:txBody>
            <a:bodyPr wrap="none" anchor="ctr" anchorCtr="0"/>
            <a:lstStyle/>
            <a:p>
              <a:pPr algn="r" eaLnBrk="0" hangingPunct="0"/>
              <a:endParaRPr lang="zh-CN" altLang="zh-CN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1" name="Rectangle 101"/>
            <p:cNvSpPr/>
            <p:nvPr/>
          </p:nvSpPr>
          <p:spPr>
            <a:xfrm>
              <a:off x="1062038" y="1566865"/>
              <a:ext cx="6098380" cy="4631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通用定时器基础</a:t>
              </a:r>
            </a:p>
          </p:txBody>
        </p:sp>
        <p:sp>
          <p:nvSpPr>
            <p:cNvPr id="6152" name="Oval 222"/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3399FF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3" name="Oval 223"/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4" name="Oval 224"/>
            <p:cNvSpPr>
              <a:spLocks noChangeAspect="1"/>
            </p:cNvSpPr>
            <p:nvPr/>
          </p:nvSpPr>
          <p:spPr>
            <a:xfrm>
              <a:off x="592138" y="1538934"/>
              <a:ext cx="433387" cy="520995"/>
            </a:xfrm>
            <a:prstGeom prst="ellipse">
              <a:avLst/>
            </a:prstGeom>
            <a:gradFill rotWithShape="1">
              <a:gsLst>
                <a:gs pos="0">
                  <a:srgbClr val="1C538A"/>
                </a:gs>
                <a:gs pos="50000">
                  <a:srgbClr val="3399FF"/>
                </a:gs>
                <a:gs pos="100000">
                  <a:srgbClr val="1C538A"/>
                </a:gs>
              </a:gsLst>
              <a:lin ang="189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5" name="Oval 225"/>
            <p:cNvSpPr>
              <a:spLocks noChangeAspect="1"/>
            </p:cNvSpPr>
            <p:nvPr/>
          </p:nvSpPr>
          <p:spPr>
            <a:xfrm>
              <a:off x="588963" y="1541316"/>
              <a:ext cx="434975" cy="520995"/>
            </a:xfrm>
            <a:prstGeom prst="ellipse">
              <a:avLst/>
            </a:prstGeom>
            <a:gradFill rotWithShape="1">
              <a:gsLst>
                <a:gs pos="0">
                  <a:srgbClr val="2061A2"/>
                </a:gs>
                <a:gs pos="100000">
                  <a:srgbClr val="3399FF">
                    <a:alpha val="0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6" name="Oval 226"/>
            <p:cNvSpPr>
              <a:spLocks noChangeAspect="1"/>
            </p:cNvSpPr>
            <p:nvPr/>
          </p:nvSpPr>
          <p:spPr>
            <a:xfrm>
              <a:off x="614363" y="1538934"/>
              <a:ext cx="390525" cy="520995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7" name="Text Box 227"/>
            <p:cNvSpPr txBox="1"/>
            <p:nvPr/>
          </p:nvSpPr>
          <p:spPr>
            <a:xfrm>
              <a:off x="631825" y="1609725"/>
              <a:ext cx="360363" cy="4013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1</a:t>
              </a:r>
            </a:p>
          </p:txBody>
        </p:sp>
      </p:grpSp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274638" y="1773238"/>
            <a:ext cx="8617842" cy="2372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ts val="3000"/>
              </a:lnSpc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舵机控制、晶闸管触发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+mn-lt"/>
            </a:endParaRPr>
          </a:p>
          <a:p>
            <a:pPr marL="570230" lvl="0" indent="-285750">
              <a:lnSpc>
                <a:spcPts val="3000"/>
              </a:lnSpc>
              <a:buClr>
                <a:srgbClr val="00206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0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精确控制信号跳变的时间</a:t>
            </a:r>
          </a:p>
          <a:p>
            <a:pPr marL="570230" lvl="0" indent="-285750">
              <a:lnSpc>
                <a:spcPts val="3000"/>
              </a:lnSpc>
              <a:buClr>
                <a:srgbClr val="002060"/>
              </a:buClr>
              <a:buFont typeface="Wingdings" panose="05000000000000000000" pitchFamily="2" charset="2"/>
              <a:buChar char="n"/>
              <a:defRPr/>
            </a:pPr>
            <a:endParaRPr lang="en-US" altLang="zh-CN" sz="2000" dirty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+mn-lt"/>
            </a:endParaRPr>
          </a:p>
          <a:p>
            <a:pPr>
              <a:lnSpc>
                <a:spcPts val="3000"/>
              </a:lnSpc>
              <a:buClr>
                <a:srgbClr val="C00000"/>
              </a:buClr>
              <a:defRPr/>
            </a:pPr>
            <a:endParaRPr lang="en-US" altLang="zh-CN" sz="20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+mn-lt"/>
            </a:endParaRPr>
          </a:p>
          <a:p>
            <a:pPr marL="285750" indent="-285750">
              <a:lnSpc>
                <a:spcPts val="3000"/>
              </a:lnSpc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频率测量、超声波测距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+mn-lt"/>
            </a:endParaRPr>
          </a:p>
          <a:p>
            <a:pPr marL="570230" indent="-285750">
              <a:lnSpc>
                <a:spcPts val="3000"/>
              </a:lnSpc>
              <a:buClr>
                <a:srgbClr val="00206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0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rPr>
              <a:t>精确测量两个电平边沿之间的时间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 txBox="1"/>
          <p:nvPr/>
        </p:nvSpPr>
        <p:spPr>
          <a:xfrm>
            <a:off x="1357313" y="142875"/>
            <a:ext cx="5357812" cy="6429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endParaRPr lang="zh-CN" altLang="en-US" sz="3200" b="1" dirty="0">
              <a:solidFill>
                <a:srgbClr val="4F6228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6149" name="组合 21"/>
          <p:cNvGrpSpPr/>
          <p:nvPr/>
        </p:nvGrpSpPr>
        <p:grpSpPr>
          <a:xfrm>
            <a:off x="274638" y="1118271"/>
            <a:ext cx="6600825" cy="521725"/>
            <a:chOff x="558800" y="1538934"/>
            <a:chExt cx="6601618" cy="523377"/>
          </a:xfrm>
        </p:grpSpPr>
        <p:sp>
          <p:nvSpPr>
            <p:cNvPr id="6150" name="AutoShape 5"/>
            <p:cNvSpPr/>
            <p:nvPr/>
          </p:nvSpPr>
          <p:spPr>
            <a:xfrm>
              <a:off x="593725" y="1546225"/>
              <a:ext cx="6086475" cy="50006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399FF">
                    <a:alpha val="49001"/>
                  </a:srgbClr>
                </a:gs>
                <a:gs pos="100000">
                  <a:srgbClr val="FEFDF3"/>
                </a:gs>
              </a:gsLst>
              <a:lin ang="0" scaled="1"/>
              <a:tileRect/>
            </a:gradFill>
            <a:ln w="38100">
              <a:noFill/>
            </a:ln>
          </p:spPr>
          <p:txBody>
            <a:bodyPr wrap="none" anchor="ctr" anchorCtr="0"/>
            <a:lstStyle/>
            <a:p>
              <a:pPr algn="r" eaLnBrk="0" hangingPunct="0"/>
              <a:endParaRPr lang="zh-CN" altLang="zh-CN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1" name="Rectangle 101"/>
            <p:cNvSpPr/>
            <p:nvPr/>
          </p:nvSpPr>
          <p:spPr>
            <a:xfrm>
              <a:off x="1062038" y="1566865"/>
              <a:ext cx="6098380" cy="4631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24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定时器基础</a:t>
              </a:r>
            </a:p>
          </p:txBody>
        </p:sp>
        <p:sp>
          <p:nvSpPr>
            <p:cNvPr id="6152" name="Oval 222"/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3399FF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3" name="Oval 223"/>
            <p:cNvSpPr>
              <a:spLocks noChangeAspect="1"/>
            </p:cNvSpPr>
            <p:nvPr/>
          </p:nvSpPr>
          <p:spPr>
            <a:xfrm>
              <a:off x="558800" y="1538934"/>
              <a:ext cx="259797" cy="520995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4" name="Oval 224"/>
            <p:cNvSpPr>
              <a:spLocks noChangeAspect="1"/>
            </p:cNvSpPr>
            <p:nvPr/>
          </p:nvSpPr>
          <p:spPr>
            <a:xfrm>
              <a:off x="592138" y="1538934"/>
              <a:ext cx="433387" cy="520995"/>
            </a:xfrm>
            <a:prstGeom prst="ellipse">
              <a:avLst/>
            </a:prstGeom>
            <a:gradFill rotWithShape="1">
              <a:gsLst>
                <a:gs pos="0">
                  <a:srgbClr val="1C538A"/>
                </a:gs>
                <a:gs pos="50000">
                  <a:srgbClr val="3399FF"/>
                </a:gs>
                <a:gs pos="100000">
                  <a:srgbClr val="1C538A"/>
                </a:gs>
              </a:gsLst>
              <a:lin ang="189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5" name="Oval 225"/>
            <p:cNvSpPr>
              <a:spLocks noChangeAspect="1"/>
            </p:cNvSpPr>
            <p:nvPr/>
          </p:nvSpPr>
          <p:spPr>
            <a:xfrm>
              <a:off x="588963" y="1541316"/>
              <a:ext cx="434975" cy="520995"/>
            </a:xfrm>
            <a:prstGeom prst="ellipse">
              <a:avLst/>
            </a:prstGeom>
            <a:gradFill rotWithShape="1">
              <a:gsLst>
                <a:gs pos="0">
                  <a:srgbClr val="2061A2"/>
                </a:gs>
                <a:gs pos="100000">
                  <a:srgbClr val="3399FF">
                    <a:alpha val="0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6" name="Oval 226"/>
            <p:cNvSpPr>
              <a:spLocks noChangeAspect="1"/>
            </p:cNvSpPr>
            <p:nvPr/>
          </p:nvSpPr>
          <p:spPr>
            <a:xfrm>
              <a:off x="614363" y="1538934"/>
              <a:ext cx="390525" cy="520995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endPara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157" name="Text Box 227"/>
            <p:cNvSpPr txBox="1"/>
            <p:nvPr/>
          </p:nvSpPr>
          <p:spPr>
            <a:xfrm>
              <a:off x="631825" y="1609725"/>
              <a:ext cx="360363" cy="4013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1</a:t>
              </a:r>
            </a:p>
          </p:txBody>
        </p:sp>
      </p:grpSp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274638" y="1773238"/>
            <a:ext cx="8617842" cy="2785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lnSpc>
                <a:spcPts val="3000"/>
              </a:lnSpc>
              <a:buClr>
                <a:srgbClr val="0070C0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定时器分类</a:t>
            </a:r>
            <a:endParaRPr lang="en-US" altLang="zh-CN" sz="2000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  <a:sym typeface="+mn-lt"/>
            </a:endParaRPr>
          </a:p>
          <a:p>
            <a:pPr marL="342900" lvl="0" indent="-342900">
              <a:lnSpc>
                <a:spcPts val="3000"/>
              </a:lnSpc>
              <a:buClr>
                <a:srgbClr val="0070C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按核</a:t>
            </a:r>
            <a:r>
              <a:rPr lang="zh-CN" altLang="en-US" sz="2000" dirty="0" smtClean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内、核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外分：</a:t>
            </a:r>
            <a:endParaRPr lang="en-US" altLang="zh-CN" sz="2000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  <a:sym typeface="+mn-lt"/>
            </a:endParaRPr>
          </a:p>
          <a:p>
            <a:pPr lvl="0">
              <a:lnSpc>
                <a:spcPts val="3000"/>
              </a:lnSpc>
              <a:buClr>
                <a:srgbClr val="0070C0"/>
              </a:buClr>
              <a:defRPr/>
            </a:pP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     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核内定时器：</a:t>
            </a:r>
            <a:r>
              <a:rPr lang="en-US" altLang="zh-CN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systick</a:t>
            </a:r>
            <a:endParaRPr lang="en-US" altLang="zh-CN" sz="2000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  <a:sym typeface="+mn-lt"/>
            </a:endParaRPr>
          </a:p>
          <a:p>
            <a:pPr lvl="0">
              <a:lnSpc>
                <a:spcPts val="3000"/>
              </a:lnSpc>
              <a:buClr>
                <a:srgbClr val="0070C0"/>
              </a:buClr>
              <a:defRPr/>
            </a:pP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     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外设定时器：常规定时器（基本、通用和高级定时器）和特定应用定时 </a:t>
            </a:r>
            <a:endParaRPr lang="en-US" altLang="zh-CN" sz="2000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  <a:sym typeface="+mn-lt"/>
            </a:endParaRPr>
          </a:p>
          <a:p>
            <a:pPr lvl="0">
              <a:lnSpc>
                <a:spcPts val="3000"/>
              </a:lnSpc>
              <a:buClr>
                <a:srgbClr val="0070C0"/>
              </a:buClr>
              <a:defRPr/>
            </a:pP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     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器（低功耗定时器、看门狗、实时时钟）</a:t>
            </a:r>
            <a:endParaRPr lang="en-US" altLang="zh-CN" sz="2000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  <a:sym typeface="+mn-lt"/>
            </a:endParaRPr>
          </a:p>
          <a:p>
            <a:pPr marL="342900" lvl="0" indent="-342900">
              <a:lnSpc>
                <a:spcPts val="3000"/>
              </a:lnSpc>
              <a:buClr>
                <a:srgbClr val="0070C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按计数器位宽分：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16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位定时器：通用定时器（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GPTIM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）、高级定时器（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ATIM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）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24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位定时器：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systick32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位定时器：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STM32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的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TIM2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和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lt"/>
              </a:rPr>
              <a:t>TIM5</a:t>
            </a:r>
            <a:endParaRPr lang="zh-CN" altLang="en-US" sz="2000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83299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5ace23e8-0563-4174-a27f-29e8c5784dcd"/>
  <p:tag name="COMMONDATA" val="eyJoZGlkIjoiZGM0MzI2MGUwYjg1ZmQ4ZjFlYjZiZTc0ZGQ0YzgwODMifQ=="/>
</p:tagLst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5400">
          <a:solidFill>
            <a:srgbClr val="008000"/>
          </a:solidFill>
          <a:round/>
        </a:ln>
      </a:spPr>
      <a:bodyPr wrap="none" anchor="ctr"/>
      <a:lstStyle>
        <a:defPPr>
          <a:spcBef>
            <a:spcPct val="0"/>
          </a:spcBef>
          <a:buClrTx/>
          <a:buSzTx/>
          <a:buFontTx/>
          <a:buNone/>
          <a:defRPr sz="180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14052</TotalTime>
  <Words>5779</Words>
  <Application>Microsoft Office PowerPoint</Application>
  <PresentationFormat>全屏显示(4:3)</PresentationFormat>
  <Paragraphs>638</Paragraphs>
  <Slides>75</Slides>
  <Notes>74</Notes>
  <HiddenSlides>1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87" baseType="lpstr">
      <vt:lpstr>等线</vt:lpstr>
      <vt:lpstr>黑体</vt:lpstr>
      <vt:lpstr>华文楷体</vt:lpstr>
      <vt:lpstr>华文中宋</vt:lpstr>
      <vt:lpstr>宋体</vt:lpstr>
      <vt:lpstr>Arial</vt:lpstr>
      <vt:lpstr>Calibri</vt:lpstr>
      <vt:lpstr>Consolas</vt:lpstr>
      <vt:lpstr>Courier New</vt:lpstr>
      <vt:lpstr>Times New Roman</vt:lpstr>
      <vt:lpstr>Wingdings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HROW</dc:creator>
  <cp:lastModifiedBy>JonMMx 2000</cp:lastModifiedBy>
  <cp:revision>6090</cp:revision>
  <dcterms:created xsi:type="dcterms:W3CDTF">2022-09-24T01:05:00Z</dcterms:created>
  <dcterms:modified xsi:type="dcterms:W3CDTF">2023-12-25T00:58:44Z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42BEA7EFB0F34BC3A23152B2A9BCD42D</vt:lpwstr>
  </property>
  <property fmtid="{D5CDD505-2E9C-101B-9397-08002B2CF9AE}" pid="3" name="KSOProductBuildVer">
    <vt:lpwstr>2052-11.1.0.12980</vt:lpwstr>
  </property>
</Properties>
</file>